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30" r:id="rId2"/>
    <p:sldId id="258" r:id="rId3"/>
    <p:sldId id="299" r:id="rId4"/>
    <p:sldId id="273" r:id="rId5"/>
    <p:sldId id="325" r:id="rId6"/>
    <p:sldId id="328" r:id="rId7"/>
    <p:sldId id="300" r:id="rId8"/>
    <p:sldId id="318" r:id="rId9"/>
    <p:sldId id="319" r:id="rId10"/>
    <p:sldId id="320" r:id="rId11"/>
    <p:sldId id="321" r:id="rId12"/>
    <p:sldId id="257" r:id="rId13"/>
    <p:sldId id="317" r:id="rId14"/>
    <p:sldId id="323" r:id="rId15"/>
    <p:sldId id="301" r:id="rId16"/>
    <p:sldId id="264" r:id="rId17"/>
    <p:sldId id="322" r:id="rId18"/>
    <p:sldId id="329" r:id="rId19"/>
    <p:sldId id="324" r:id="rId20"/>
    <p:sldId id="26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BE6A6467-5101-4BF8-9312-5C014FADCEC6}" type="datetimeFigureOut">
              <a:rPr lang="ru-RU" smtClean="0"/>
              <a:t>21.12.2021</a:t>
            </a:fld>
            <a:endParaRPr lang="ru-RU"/>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ru-RU"/>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994AD0E-E9B4-4629-A27D-91196AB36093}" type="slidenum">
              <a:rPr lang="ru-RU" smtClean="0"/>
              <a:t>‹#›</a:t>
            </a:fld>
            <a:endParaRPr lang="ru-RU"/>
          </a:p>
        </p:txBody>
      </p:sp>
    </p:spTree>
    <p:extLst>
      <p:ext uri="{BB962C8B-B14F-4D97-AF65-F5344CB8AC3E}">
        <p14:creationId xmlns:p14="http://schemas.microsoft.com/office/powerpoint/2010/main" val="181548401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E6A6467-5101-4BF8-9312-5C014FADCEC6}" type="datetimeFigureOut">
              <a:rPr lang="ru-RU" smtClean="0"/>
              <a:t>21.12.2021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100041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E6A6467-5101-4BF8-9312-5C014FADCEC6}" type="datetimeFigureOut">
              <a:rPr lang="ru-RU" smtClean="0"/>
              <a:t>21.12.2021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155219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E6A6467-5101-4BF8-9312-5C014FADCEC6}" type="datetimeFigureOut">
              <a:rPr lang="ru-RU" smtClean="0"/>
              <a:t>21.12.2021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230005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BE6A6467-5101-4BF8-9312-5C014FADCEC6}" type="datetimeFigureOut">
              <a:rPr lang="ru-RU" smtClean="0"/>
              <a:t>21.12.2021</a:t>
            </a:fld>
            <a:endParaRPr lang="ru-RU"/>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ru-RU"/>
          </a:p>
        </p:txBody>
      </p:sp>
      <p:sp>
        <p:nvSpPr>
          <p:cNvPr id="6" name="Slide Number Placeholder 5"/>
          <p:cNvSpPr>
            <a:spLocks noGrp="1"/>
          </p:cNvSpPr>
          <p:nvPr>
            <p:ph type="sldNum" sz="quarter" idx="12"/>
          </p:nvPr>
        </p:nvSpPr>
        <p:spPr>
          <a:xfrm>
            <a:off x="8604504" y="5211060"/>
            <a:ext cx="2112264" cy="228600"/>
          </a:xfrm>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168952409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E6A6467-5101-4BF8-9312-5C014FADCEC6}" type="datetimeFigureOut">
              <a:rPr lang="ru-RU" smtClean="0"/>
              <a:t>21.12.2021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82930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E6A6467-5101-4BF8-9312-5C014FADCEC6}" type="datetimeFigureOut">
              <a:rPr lang="ru-RU" smtClean="0"/>
              <a:t>21.12.2021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77666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E6A6467-5101-4BF8-9312-5C014FADCEC6}" type="datetimeFigureOut">
              <a:rPr lang="ru-RU" smtClean="0"/>
              <a:t>21.12.2021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287301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A6467-5101-4BF8-9312-5C014FADCEC6}" type="datetimeFigureOut">
              <a:rPr lang="ru-RU" smtClean="0"/>
              <a:t>21.12.2021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994AD0E-E9B4-4629-A27D-91196AB36093}" type="slidenum">
              <a:rPr lang="ru-RU" smtClean="0"/>
              <a:t>‹#›</a:t>
            </a:fld>
            <a:endParaRPr lang="ru-RU"/>
          </a:p>
        </p:txBody>
      </p:sp>
    </p:spTree>
    <p:extLst>
      <p:ext uri="{BB962C8B-B14F-4D97-AF65-F5344CB8AC3E}">
        <p14:creationId xmlns:p14="http://schemas.microsoft.com/office/powerpoint/2010/main" val="409641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BE6A6467-5101-4BF8-9312-5C014FADCEC6}" type="datetimeFigureOut">
              <a:rPr lang="ru-RU" smtClean="0"/>
              <a:t>21.12.2021</a:t>
            </a:fld>
            <a:endParaRPr lang="ru-RU"/>
          </a:p>
        </p:txBody>
      </p:sp>
      <p:sp>
        <p:nvSpPr>
          <p:cNvPr id="9" name="Footer Placeholder 8"/>
          <p:cNvSpPr>
            <a:spLocks noGrp="1"/>
          </p:cNvSpPr>
          <p:nvPr>
            <p:ph type="ftr" sz="quarter" idx="11"/>
          </p:nvPr>
        </p:nvSpPr>
        <p:spPr/>
        <p:txBody>
          <a:bodyPr/>
          <a:lstStyle>
            <a:lvl1pPr algn="r">
              <a:defRPr/>
            </a:lvl1pPr>
          </a:lstStyle>
          <a:p>
            <a:endParaRPr lang="ru-RU"/>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994AD0E-E9B4-4629-A27D-91196AB36093}" type="slidenum">
              <a:rPr lang="ru-RU" smtClean="0"/>
              <a:t>‹#›</a:t>
            </a:fld>
            <a:endParaRPr lang="ru-RU"/>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231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E6A6467-5101-4BF8-9312-5C014FADCEC6}" type="datetimeFigureOut">
              <a:rPr lang="ru-RU" smtClean="0"/>
              <a:t>21.12.2021</a:t>
            </a:fld>
            <a:endParaRPr lang="ru-RU"/>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ru-RU"/>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994AD0E-E9B4-4629-A27D-91196AB36093}" type="slidenum">
              <a:rPr lang="ru-RU" smtClean="0"/>
              <a:t>‹#›</a:t>
            </a:fld>
            <a:endParaRPr lang="ru-RU"/>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5442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BE6A6467-5101-4BF8-9312-5C014FADCEC6}" type="datetimeFigureOut">
              <a:rPr lang="ru-RU" smtClean="0"/>
              <a:t>21.12.2021</a:t>
            </a:fld>
            <a:endParaRPr lang="ru-RU"/>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994AD0E-E9B4-4629-A27D-91196AB36093}" type="slidenum">
              <a:rPr lang="ru-RU" smtClean="0"/>
              <a:t>‹#›</a:t>
            </a:fld>
            <a:endParaRPr lang="ru-RU"/>
          </a:p>
        </p:txBody>
      </p:sp>
    </p:spTree>
    <p:extLst>
      <p:ext uri="{BB962C8B-B14F-4D97-AF65-F5344CB8AC3E}">
        <p14:creationId xmlns:p14="http://schemas.microsoft.com/office/powerpoint/2010/main" val="184870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6000" b="1" dirty="0"/>
              <a:t>АПОСТОЛЫ</a:t>
            </a:r>
            <a:br>
              <a:rPr lang="ru-RU" sz="6000" b="1" dirty="0"/>
            </a:br>
            <a:r>
              <a:rPr lang="ru-RU" sz="6000" b="1" dirty="0"/>
              <a:t>Петр и Андрей</a:t>
            </a:r>
            <a:endParaRPr lang="ru-RU" sz="6000" dirty="0"/>
          </a:p>
        </p:txBody>
      </p:sp>
      <p:sp>
        <p:nvSpPr>
          <p:cNvPr id="3" name="Текст 2"/>
          <p:cNvSpPr>
            <a:spLocks noGrp="1"/>
          </p:cNvSpPr>
          <p:nvPr>
            <p:ph type="body" idx="1"/>
          </p:nvPr>
        </p:nvSpPr>
        <p:spPr>
          <a:xfrm>
            <a:off x="1563624" y="4682061"/>
            <a:ext cx="9070848" cy="796025"/>
          </a:xfrm>
        </p:spPr>
        <p:txBody>
          <a:bodyPr>
            <a:normAutofit fontScale="62500" lnSpcReduction="20000"/>
          </a:bodyPr>
          <a:lstStyle/>
          <a:p>
            <a:r>
              <a:rPr lang="ru-RU" sz="2500" dirty="0"/>
              <a:t>Занятие в старшей группе воскресной школы </a:t>
            </a:r>
            <a:r>
              <a:rPr lang="ru-RU" sz="2500" dirty="0" err="1"/>
              <a:t>свт</a:t>
            </a:r>
            <a:r>
              <a:rPr lang="ru-RU" sz="2500" dirty="0"/>
              <a:t>. Николы Чудотворца (Москва)</a:t>
            </a:r>
          </a:p>
          <a:p>
            <a:r>
              <a:rPr lang="ru-RU" sz="2500" dirty="0"/>
              <a:t>Автор – </a:t>
            </a:r>
            <a:r>
              <a:rPr lang="ru-RU" sz="2500" b="1" dirty="0"/>
              <a:t>Анастасия </a:t>
            </a:r>
            <a:r>
              <a:rPr lang="ru-RU" sz="2500" b="1" dirty="0" err="1"/>
              <a:t>Песчаненко</a:t>
            </a:r>
            <a:endParaRPr lang="ru-RU" sz="2500" b="1" dirty="0"/>
          </a:p>
          <a:p>
            <a:endParaRPr lang="ru-RU" dirty="0"/>
          </a:p>
        </p:txBody>
      </p:sp>
    </p:spTree>
    <p:extLst>
      <p:ext uri="{BB962C8B-B14F-4D97-AF65-F5344CB8AC3E}">
        <p14:creationId xmlns:p14="http://schemas.microsoft.com/office/powerpoint/2010/main" val="423411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9379" y="585250"/>
            <a:ext cx="7669696" cy="5738276"/>
          </a:xfrm>
          <a:prstGeom prst="rect">
            <a:avLst/>
          </a:prstGeom>
        </p:spPr>
      </p:pic>
      <p:sp>
        <p:nvSpPr>
          <p:cNvPr id="3" name="Прямоугольник 2"/>
          <p:cNvSpPr/>
          <p:nvPr/>
        </p:nvSpPr>
        <p:spPr>
          <a:xfrm>
            <a:off x="8069075" y="585250"/>
            <a:ext cx="3590597" cy="44012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2000" dirty="0"/>
              <a:t>Распятие апостола Андрея произошло около 67 года. Недалеко от места распятия святого апостола в </a:t>
            </a:r>
            <a:r>
              <a:rPr lang="ru-RU" sz="2000" dirty="0" err="1"/>
              <a:t>Патрах</a:t>
            </a:r>
            <a:r>
              <a:rPr lang="ru-RU" sz="2000" dirty="0"/>
              <a:t> воздвигнут величественный собор Андрея Первозванного, самый большой в Греции. На предполагаемом месте распятия, недалеко от старого храма святого Андрея, находится источник.</a:t>
            </a:r>
          </a:p>
        </p:txBody>
      </p:sp>
    </p:spTree>
    <p:extLst>
      <p:ext uri="{BB962C8B-B14F-4D97-AF65-F5344CB8AC3E}">
        <p14:creationId xmlns:p14="http://schemas.microsoft.com/office/powerpoint/2010/main" val="352700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24625" y="886160"/>
            <a:ext cx="7620000" cy="4905375"/>
          </a:xfrm>
          <a:prstGeom prst="rect">
            <a:avLst/>
          </a:prstGeom>
        </p:spPr>
      </p:pic>
      <p:sp>
        <p:nvSpPr>
          <p:cNvPr id="3" name="Прямоугольник 2"/>
          <p:cNvSpPr/>
          <p:nvPr/>
        </p:nvSpPr>
        <p:spPr>
          <a:xfrm>
            <a:off x="8448540" y="886160"/>
            <a:ext cx="2884868"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В </a:t>
            </a:r>
            <a:r>
              <a:rPr lang="ru-RU" sz="1600" dirty="0" err="1"/>
              <a:t>Трирском</a:t>
            </a:r>
            <a:r>
              <a:rPr lang="ru-RU" sz="1600" dirty="0"/>
              <a:t> соборе хранятся сандалия и гвоздь апостола Андрея.</a:t>
            </a:r>
          </a:p>
          <a:p>
            <a:r>
              <a:rPr lang="ru-RU" sz="1600" dirty="0"/>
              <a:t>Часть мощей святого Андрея хранятся в кафедральном соборе в городе </a:t>
            </a:r>
            <a:r>
              <a:rPr lang="ru-RU" sz="1600" dirty="0" err="1"/>
              <a:t>Мантуе</a:t>
            </a:r>
            <a:r>
              <a:rPr lang="ru-RU" sz="1600" dirty="0"/>
              <a:t>.</a:t>
            </a:r>
          </a:p>
        </p:txBody>
      </p:sp>
    </p:spTree>
    <p:extLst>
      <p:ext uri="{BB962C8B-B14F-4D97-AF65-F5344CB8AC3E}">
        <p14:creationId xmlns:p14="http://schemas.microsoft.com/office/powerpoint/2010/main" val="1278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9030" y="199507"/>
            <a:ext cx="11322121" cy="1068185"/>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ru-RU" sz="2800" b="1" dirty="0"/>
              <a:t>Орден Андрея Первозванного - высшая награда России</a:t>
            </a:r>
            <a:br>
              <a:rPr lang="ru-RU" sz="2800" dirty="0"/>
            </a:br>
            <a:endParaRPr lang="ru-RU" sz="2000" dirty="0"/>
          </a:p>
        </p:txBody>
      </p:sp>
      <p:sp>
        <p:nvSpPr>
          <p:cNvPr id="4" name="Объект 3"/>
          <p:cNvSpPr>
            <a:spLocks noGrp="1"/>
          </p:cNvSpPr>
          <p:nvPr>
            <p:ph sz="half" idx="1"/>
          </p:nvPr>
        </p:nvSpPr>
        <p:spPr>
          <a:xfrm>
            <a:off x="4286251" y="1267692"/>
            <a:ext cx="7314078" cy="5099552"/>
          </a:xfrm>
        </p:spPr>
        <p:txBody>
          <a:bodyPr>
            <a:normAutofit/>
          </a:bodyPr>
          <a:lstStyle/>
          <a:p>
            <a:r>
              <a:rPr lang="ru-RU" dirty="0"/>
              <a:t>10 декабря 1698 года, 320 лет назад, Петром Первым был учрежден Орден Святого апостола Андрея Первозванного, ставший высшей государственной наградой Российской империи на долгие столетия – вплоть до 1917 года. </a:t>
            </a:r>
          </a:p>
          <a:p>
            <a:r>
              <a:rPr lang="ru-RU" dirty="0"/>
              <a:t>Ключевым изображением ордена косой </a:t>
            </a:r>
            <a:r>
              <a:rPr lang="ru-RU" dirty="0" err="1"/>
              <a:t>кресть</a:t>
            </a:r>
            <a:r>
              <a:rPr lang="ru-RU" dirty="0"/>
              <a:t> с изображенным на нем распятым апостолом Андреем и серебряная восьмиконечная звезда с девизом «За веру и верность». Знак ордена носили на широкой голубой ленте через правое плечо, а звезду – на левой стороне груди. Знак ордена в особенных случаях могли носить на груди, на золотой фигурной цепи.</a:t>
            </a:r>
          </a:p>
          <a:p>
            <a:r>
              <a:rPr lang="ru-RU" dirty="0"/>
              <a:t>Апостол Андрей был по профессии рыбаком, уроженцем </a:t>
            </a:r>
            <a:r>
              <a:rPr lang="ru-RU" dirty="0" err="1"/>
              <a:t>Вифсаида</a:t>
            </a:r>
            <a:r>
              <a:rPr lang="ru-RU" dirty="0"/>
              <a:t> на северном берегу Галилейского озера. Его имя стало ассоциироваться с покровительством, во-первых, профессии моряка, а во-вторых – с покровительством государству русскому. </a:t>
            </a:r>
          </a:p>
        </p:txBody>
      </p:sp>
      <p:pic>
        <p:nvPicPr>
          <p:cNvPr id="5" name="Рисунок 4"/>
          <p:cNvPicPr>
            <a:picLocks noChangeAspect="1"/>
          </p:cNvPicPr>
          <p:nvPr/>
        </p:nvPicPr>
        <p:blipFill>
          <a:blip r:embed="rId2"/>
          <a:stretch>
            <a:fillRect/>
          </a:stretch>
        </p:blipFill>
        <p:spPr>
          <a:xfrm>
            <a:off x="0" y="1267692"/>
            <a:ext cx="4286250" cy="5349239"/>
          </a:xfrm>
          <a:prstGeom prst="rect">
            <a:avLst/>
          </a:prstGeom>
        </p:spPr>
      </p:pic>
    </p:spTree>
    <p:extLst>
      <p:ext uri="{BB962C8B-B14F-4D97-AF65-F5344CB8AC3E}">
        <p14:creationId xmlns:p14="http://schemas.microsoft.com/office/powerpoint/2010/main" val="34921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half" idx="4294967295"/>
          </p:nvPr>
        </p:nvPicPr>
        <p:blipFill>
          <a:blip r:embed="rId2"/>
          <a:stretch>
            <a:fillRect/>
          </a:stretch>
        </p:blipFill>
        <p:spPr>
          <a:xfrm>
            <a:off x="0" y="147638"/>
            <a:ext cx="3333750" cy="4605337"/>
          </a:xfrm>
          <a:prstGeom prst="rect">
            <a:avLst/>
          </a:prstGeom>
        </p:spPr>
      </p:pic>
      <p:pic>
        <p:nvPicPr>
          <p:cNvPr id="9" name="Рисунок 8"/>
          <p:cNvPicPr>
            <a:picLocks noChangeAspect="1"/>
          </p:cNvPicPr>
          <p:nvPr/>
        </p:nvPicPr>
        <p:blipFill>
          <a:blip r:embed="rId3"/>
          <a:stretch>
            <a:fillRect/>
          </a:stretch>
        </p:blipFill>
        <p:spPr>
          <a:xfrm>
            <a:off x="6824327" y="302251"/>
            <a:ext cx="4985600" cy="3709286"/>
          </a:xfrm>
          <a:prstGeom prst="rect">
            <a:avLst/>
          </a:prstGeom>
        </p:spPr>
      </p:pic>
      <p:pic>
        <p:nvPicPr>
          <p:cNvPr id="10" name="Рисунок 9"/>
          <p:cNvPicPr>
            <a:picLocks noChangeAspect="1"/>
          </p:cNvPicPr>
          <p:nvPr/>
        </p:nvPicPr>
        <p:blipFill>
          <a:blip r:embed="rId4"/>
          <a:stretch>
            <a:fillRect/>
          </a:stretch>
        </p:blipFill>
        <p:spPr>
          <a:xfrm>
            <a:off x="3488297" y="2450372"/>
            <a:ext cx="4121113" cy="4192073"/>
          </a:xfrm>
          <a:prstGeom prst="rect">
            <a:avLst/>
          </a:prstGeom>
        </p:spPr>
      </p:pic>
    </p:spTree>
    <p:extLst>
      <p:ext uri="{BB962C8B-B14F-4D97-AF65-F5344CB8AC3E}">
        <p14:creationId xmlns:p14="http://schemas.microsoft.com/office/powerpoint/2010/main" val="314990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3391" y="214110"/>
            <a:ext cx="5050664" cy="3787998"/>
          </a:xfrm>
          <a:prstGeom prst="rect">
            <a:avLst/>
          </a:prstGeom>
        </p:spPr>
      </p:pic>
      <p:sp>
        <p:nvSpPr>
          <p:cNvPr id="3" name="Прямоугольник 2"/>
          <p:cNvSpPr/>
          <p:nvPr/>
        </p:nvSpPr>
        <p:spPr>
          <a:xfrm>
            <a:off x="223391" y="4002108"/>
            <a:ext cx="560553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Ангелы, держащие знаки ордена Святого Апостола Андрея Первозванного над входом в Андреевский собор в Петербурге</a:t>
            </a:r>
          </a:p>
        </p:txBody>
      </p:sp>
      <p:pic>
        <p:nvPicPr>
          <p:cNvPr id="4" name="Рисунок 3"/>
          <p:cNvPicPr>
            <a:picLocks noChangeAspect="1"/>
          </p:cNvPicPr>
          <p:nvPr/>
        </p:nvPicPr>
        <p:blipFill>
          <a:blip r:embed="rId3"/>
          <a:stretch>
            <a:fillRect/>
          </a:stretch>
        </p:blipFill>
        <p:spPr>
          <a:xfrm>
            <a:off x="6186369" y="583441"/>
            <a:ext cx="5301820" cy="6099991"/>
          </a:xfrm>
          <a:prstGeom prst="rect">
            <a:avLst/>
          </a:prstGeom>
        </p:spPr>
      </p:pic>
      <p:sp>
        <p:nvSpPr>
          <p:cNvPr id="5" name="Прямоугольник 4"/>
          <p:cNvSpPr/>
          <p:nvPr/>
        </p:nvSpPr>
        <p:spPr>
          <a:xfrm>
            <a:off x="6186369" y="214110"/>
            <a:ext cx="5808895"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a:t>Собор Святого Апостола Андрея Первозванного</a:t>
            </a:r>
          </a:p>
        </p:txBody>
      </p:sp>
    </p:spTree>
    <p:extLst>
      <p:ext uri="{BB962C8B-B14F-4D97-AF65-F5344CB8AC3E}">
        <p14:creationId xmlns:p14="http://schemas.microsoft.com/office/powerpoint/2010/main" val="420869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3480574" cy="5220860"/>
          </a:xfrm>
          <a:prstGeom prst="rect">
            <a:avLst/>
          </a:prstGeom>
        </p:spPr>
      </p:pic>
      <p:sp>
        <p:nvSpPr>
          <p:cNvPr id="7" name="Прямоугольник 6"/>
          <p:cNvSpPr/>
          <p:nvPr/>
        </p:nvSpPr>
        <p:spPr>
          <a:xfrm>
            <a:off x="0" y="5220860"/>
            <a:ext cx="286789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600" dirty="0"/>
              <a:t>Памятник Апостолу Андрею на территории </a:t>
            </a:r>
            <a:r>
              <a:rPr lang="ru-RU" sz="1600" dirty="0" err="1"/>
              <a:t>Почаевской</a:t>
            </a:r>
            <a:r>
              <a:rPr lang="ru-RU" sz="1600" dirty="0"/>
              <a:t> лавры</a:t>
            </a:r>
          </a:p>
        </p:txBody>
      </p:sp>
      <p:pic>
        <p:nvPicPr>
          <p:cNvPr id="8" name="Рисунок 7"/>
          <p:cNvPicPr>
            <a:picLocks noChangeAspect="1"/>
          </p:cNvPicPr>
          <p:nvPr/>
        </p:nvPicPr>
        <p:blipFill>
          <a:blip r:embed="rId3"/>
          <a:stretch>
            <a:fillRect/>
          </a:stretch>
        </p:blipFill>
        <p:spPr>
          <a:xfrm>
            <a:off x="8412480" y="1"/>
            <a:ext cx="3779520" cy="5806288"/>
          </a:xfrm>
          <a:prstGeom prst="rect">
            <a:avLst/>
          </a:prstGeom>
        </p:spPr>
      </p:pic>
      <p:sp>
        <p:nvSpPr>
          <p:cNvPr id="9" name="Прямоугольник 8"/>
          <p:cNvSpPr/>
          <p:nvPr/>
        </p:nvSpPr>
        <p:spPr>
          <a:xfrm>
            <a:off x="8412480" y="5728691"/>
            <a:ext cx="375449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400" dirty="0"/>
              <a:t>Статуя Апостола Андрея в </a:t>
            </a:r>
            <a:r>
              <a:rPr lang="ru-RU" sz="1400" dirty="0" err="1"/>
              <a:t>Латеранском</a:t>
            </a:r>
            <a:r>
              <a:rPr lang="ru-RU" sz="1400" dirty="0"/>
              <a:t> соборе в Риме</a:t>
            </a:r>
          </a:p>
        </p:txBody>
      </p:sp>
      <p:pic>
        <p:nvPicPr>
          <p:cNvPr id="10" name="Рисунок 9"/>
          <p:cNvPicPr>
            <a:picLocks noChangeAspect="1"/>
          </p:cNvPicPr>
          <p:nvPr/>
        </p:nvPicPr>
        <p:blipFill>
          <a:blip r:embed="rId4"/>
          <a:stretch>
            <a:fillRect/>
          </a:stretch>
        </p:blipFill>
        <p:spPr>
          <a:xfrm>
            <a:off x="3436154" y="1547688"/>
            <a:ext cx="3798917" cy="5019366"/>
          </a:xfrm>
          <a:prstGeom prst="rect">
            <a:avLst/>
          </a:prstGeom>
        </p:spPr>
      </p:pic>
      <p:sp>
        <p:nvSpPr>
          <p:cNvPr id="11" name="Прямоугольник 10"/>
          <p:cNvSpPr/>
          <p:nvPr/>
        </p:nvSpPr>
        <p:spPr>
          <a:xfrm>
            <a:off x="4048837" y="962913"/>
            <a:ext cx="3186234"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600" dirty="0"/>
              <a:t>Памятник Апостолу Андрею в Киеве</a:t>
            </a:r>
          </a:p>
        </p:txBody>
      </p:sp>
    </p:spTree>
    <p:extLst>
      <p:ext uri="{BB962C8B-B14F-4D97-AF65-F5344CB8AC3E}">
        <p14:creationId xmlns:p14="http://schemas.microsoft.com/office/powerpoint/2010/main" val="287270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18CB7-EA23-4280-98B4-470E96A414B5}"/>
              </a:ext>
            </a:extLst>
          </p:cNvPr>
          <p:cNvSpPr txBox="1"/>
          <p:nvPr/>
        </p:nvSpPr>
        <p:spPr>
          <a:xfrm>
            <a:off x="0" y="-1"/>
            <a:ext cx="566928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dirty="0"/>
              <a:t>Творческая работа 1</a:t>
            </a:r>
          </a:p>
        </p:txBody>
      </p:sp>
      <p:sp>
        <p:nvSpPr>
          <p:cNvPr id="5" name="Облако 4"/>
          <p:cNvSpPr/>
          <p:nvPr/>
        </p:nvSpPr>
        <p:spPr>
          <a:xfrm>
            <a:off x="6722772" y="369333"/>
            <a:ext cx="5022760" cy="257993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400" dirty="0"/>
              <a:t>Раскраска орден и Андреевский флаг </a:t>
            </a:r>
          </a:p>
        </p:txBody>
      </p:sp>
      <p:sp>
        <p:nvSpPr>
          <p:cNvPr id="6" name="Волна 5"/>
          <p:cNvSpPr/>
          <p:nvPr/>
        </p:nvSpPr>
        <p:spPr>
          <a:xfrm>
            <a:off x="6903076" y="3412901"/>
            <a:ext cx="4739425" cy="3129567"/>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dirty="0">
                <a:solidFill>
                  <a:schemeClr val="tx1"/>
                </a:solidFill>
              </a:rPr>
              <a:t>Флаг заготовка:</a:t>
            </a:r>
          </a:p>
          <a:p>
            <a:pPr algn="ctr"/>
            <a:r>
              <a:rPr lang="ru-RU" sz="2000" dirty="0">
                <a:solidFill>
                  <a:schemeClr val="tx1"/>
                </a:solidFill>
              </a:rPr>
              <a:t>Ткань 10х15 см и голубая гуашь</a:t>
            </a:r>
          </a:p>
          <a:p>
            <a:pPr algn="ctr"/>
            <a:r>
              <a:rPr lang="ru-RU" sz="2000" dirty="0">
                <a:solidFill>
                  <a:schemeClr val="tx1"/>
                </a:solidFill>
              </a:rPr>
              <a:t>Орден делаем распечатку</a:t>
            </a:r>
          </a:p>
        </p:txBody>
      </p:sp>
      <p:pic>
        <p:nvPicPr>
          <p:cNvPr id="7" name="Рисунок 6"/>
          <p:cNvPicPr>
            <a:picLocks noChangeAspect="1"/>
          </p:cNvPicPr>
          <p:nvPr/>
        </p:nvPicPr>
        <p:blipFill>
          <a:blip r:embed="rId2"/>
          <a:stretch>
            <a:fillRect/>
          </a:stretch>
        </p:blipFill>
        <p:spPr>
          <a:xfrm>
            <a:off x="269920" y="4224269"/>
            <a:ext cx="3718775" cy="247918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46" y="491680"/>
            <a:ext cx="3610240" cy="3610240"/>
          </a:xfrm>
          <a:prstGeom prst="rect">
            <a:avLst/>
          </a:prstGeom>
        </p:spPr>
      </p:pic>
    </p:spTree>
    <p:extLst>
      <p:ext uri="{BB962C8B-B14F-4D97-AF65-F5344CB8AC3E}">
        <p14:creationId xmlns:p14="http://schemas.microsoft.com/office/powerpoint/2010/main" val="258630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53792" y="373487"/>
            <a:ext cx="10571408" cy="1640707"/>
          </a:xfrm>
        </p:spPr>
        <p:style>
          <a:lnRef idx="1">
            <a:schemeClr val="accent4"/>
          </a:lnRef>
          <a:fillRef idx="2">
            <a:schemeClr val="accent4"/>
          </a:fillRef>
          <a:effectRef idx="1">
            <a:schemeClr val="accent4"/>
          </a:effectRef>
          <a:fontRef idx="minor">
            <a:schemeClr val="dk1"/>
          </a:fontRef>
        </p:style>
        <p:txBody>
          <a:bodyPr>
            <a:noAutofit/>
          </a:bodyPr>
          <a:lstStyle/>
          <a:p>
            <a:r>
              <a:rPr lang="ru-RU" sz="2400" b="1" dirty="0"/>
              <a:t>Андреевский флаг </a:t>
            </a:r>
            <a:r>
              <a:rPr lang="ru-RU" sz="2400" dirty="0"/>
              <a:t>— кормовой флаг кораблей Российского императорского флота и Военно-морского флота Российской Федерации. Флаг представляет собой белое прямоугольное полотнище с синим (голубым) косым Андреевским крестом.</a:t>
            </a:r>
          </a:p>
        </p:txBody>
      </p:sp>
      <p:pic>
        <p:nvPicPr>
          <p:cNvPr id="6" name="Рисунок 5"/>
          <p:cNvPicPr>
            <a:picLocks noChangeAspect="1"/>
          </p:cNvPicPr>
          <p:nvPr/>
        </p:nvPicPr>
        <p:blipFill>
          <a:blip r:embed="rId2"/>
          <a:stretch>
            <a:fillRect/>
          </a:stretch>
        </p:blipFill>
        <p:spPr>
          <a:xfrm>
            <a:off x="553792" y="2395470"/>
            <a:ext cx="5275619" cy="3518796"/>
          </a:xfrm>
          <a:prstGeom prst="rect">
            <a:avLst/>
          </a:prstGeom>
        </p:spPr>
      </p:pic>
      <p:pic>
        <p:nvPicPr>
          <p:cNvPr id="8" name="Рисунок 7"/>
          <p:cNvPicPr>
            <a:picLocks noChangeAspect="1"/>
          </p:cNvPicPr>
          <p:nvPr/>
        </p:nvPicPr>
        <p:blipFill>
          <a:blip r:embed="rId3"/>
          <a:stretch>
            <a:fillRect/>
          </a:stretch>
        </p:blipFill>
        <p:spPr>
          <a:xfrm>
            <a:off x="6113104" y="2212617"/>
            <a:ext cx="5400675" cy="4210050"/>
          </a:xfrm>
          <a:prstGeom prst="rect">
            <a:avLst/>
          </a:prstGeom>
        </p:spPr>
      </p:pic>
    </p:spTree>
    <p:extLst>
      <p:ext uri="{BB962C8B-B14F-4D97-AF65-F5344CB8AC3E}">
        <p14:creationId xmlns:p14="http://schemas.microsoft.com/office/powerpoint/2010/main" val="15542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7CE97F-CB4F-4F1A-929C-BA836AC7C6A9}"/>
              </a:ext>
            </a:extLst>
          </p:cNvPr>
          <p:cNvSpPr txBox="1"/>
          <p:nvPr/>
        </p:nvSpPr>
        <p:spPr>
          <a:xfrm>
            <a:off x="0" y="0"/>
            <a:ext cx="474573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dirty="0"/>
              <a:t>Творческая работа 2</a:t>
            </a:r>
          </a:p>
        </p:txBody>
      </p:sp>
      <p:sp>
        <p:nvSpPr>
          <p:cNvPr id="3" name="Облако 2"/>
          <p:cNvSpPr/>
          <p:nvPr/>
        </p:nvSpPr>
        <p:spPr>
          <a:xfrm>
            <a:off x="8178084" y="369332"/>
            <a:ext cx="3593205" cy="19318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Кораблик из бумаги</a:t>
            </a:r>
          </a:p>
        </p:txBody>
      </p:sp>
      <p:sp>
        <p:nvSpPr>
          <p:cNvPr id="5" name="Багетная рамка 4"/>
          <p:cNvSpPr/>
          <p:nvPr/>
        </p:nvSpPr>
        <p:spPr>
          <a:xfrm>
            <a:off x="7482625" y="3541691"/>
            <a:ext cx="4709375" cy="331631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Схема из картона,</a:t>
            </a:r>
          </a:p>
          <a:p>
            <a:pPr algn="ctr"/>
            <a:r>
              <a:rPr lang="ru-RU" dirty="0"/>
              <a:t>Флажок</a:t>
            </a:r>
          </a:p>
          <a:p>
            <a:pPr algn="ctr"/>
            <a:r>
              <a:rPr lang="ru-RU" dirty="0"/>
              <a:t>Шпажка</a:t>
            </a:r>
          </a:p>
          <a:p>
            <a:pPr algn="ctr"/>
            <a:r>
              <a:rPr lang="ru-RU" dirty="0"/>
              <a:t>Невод </a:t>
            </a:r>
          </a:p>
          <a:p>
            <a:pPr algn="ctr"/>
            <a:r>
              <a:rPr lang="ru-RU" dirty="0"/>
              <a:t>рыбка</a:t>
            </a: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14460" t="4707" r="32582"/>
          <a:stretch/>
        </p:blipFill>
        <p:spPr>
          <a:xfrm rot="5400000">
            <a:off x="22101" y="463139"/>
            <a:ext cx="3631845" cy="3676047"/>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2395" t="13721" r="11925" b="1145"/>
          <a:stretch/>
        </p:blipFill>
        <p:spPr>
          <a:xfrm rot="5400000">
            <a:off x="3095688" y="2288286"/>
            <a:ext cx="5190189" cy="3284111"/>
          </a:xfrm>
          <a:prstGeom prst="rect">
            <a:avLst/>
          </a:prstGeom>
        </p:spPr>
      </p:pic>
    </p:spTree>
    <p:extLst>
      <p:ext uri="{BB962C8B-B14F-4D97-AF65-F5344CB8AC3E}">
        <p14:creationId xmlns:p14="http://schemas.microsoft.com/office/powerpoint/2010/main" val="2941936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05307" y="317930"/>
            <a:ext cx="4972154" cy="6372644"/>
          </a:xfrm>
          <a:prstGeom prst="rect">
            <a:avLst/>
          </a:prstGeom>
        </p:spPr>
      </p:pic>
      <p:sp>
        <p:nvSpPr>
          <p:cNvPr id="4" name="Прямоугольник 3"/>
          <p:cNvSpPr/>
          <p:nvPr/>
        </p:nvSpPr>
        <p:spPr>
          <a:xfrm>
            <a:off x="5769265" y="317930"/>
            <a:ext cx="5731101" cy="61247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400" dirty="0"/>
              <a:t>Флаги и вымпелы Военно-морского флота России (1668—1917 гг.) 1 Кормовой флаг (1668—1697). 2 Флаг России 1668 (Гюйс флаг). 3 Стеньговый флаг (до 1697). 4 Первый корабельный штандарт “флаг царя Московского” (1693—1699). 4a Вымпел российского суда Соловецкого монастыря 4б, 4в 5 .Имперский стандарт Российской империи 6 Флаг России. 7 Флаг Российского флота (Крепость 1699-1700). 8 Флаг </a:t>
            </a:r>
            <a:r>
              <a:rPr lang="ru-RU" sz="1400" dirty="0" err="1"/>
              <a:t>кордебаталии</a:t>
            </a:r>
            <a:r>
              <a:rPr lang="ru-RU" sz="1400" dirty="0"/>
              <a:t> (1700—1712). 9 Флаг авангарда (1700—1865) «Флаги вспомогательных судов». 10 Флаг арьергарда (1700—1865). 11 Гюйс и крепостной флаг. 12 Кормовой флаг (1710-1712). 13 Кормовой Андреевский флаг. 14 Георгиевский кормовой флаг (1819-1917) 15 Флаг второй дивизии (1797—1801) 16 Флаг третьей дивизии (1797—1801). 17 Флаг адмирала (1810— 1917). 18 Флаг вице-адмирала (1810—1917). 19 Флаг контр-адмирала (1810—1917). 20 Флаг командующего флотом (1899—1917) 21 Знаменный военно-морской флаг (1837—1917) 22. Знаменный Георгиевский флаг (1819—1917). 23. Первый вымпел (до 1700). 24. Брейд-вымпел капитан-командора. 25. Вымпел кораблей, не входящих в состав дивизий (до 1865). 26. Вымпел кораблей 2-й, 4-й и 5-й дивизий Черноморского флота (до 1865). 27. Вымпел кораблей 1-й дивизии Черноморского флота (1865). 28. Вымпел кораблей 3-й дивизии Балтийского флота (до 1869). 29. Георгиевский вымпел кораблей, комплектовавшихся личным составом Гвардейского экипажа (1819—1917). 30. Георгиевский вымпел, присвоенный линейному кораблю «Азов» (1828) и бригу «Меркурий» (1829)</a:t>
            </a:r>
          </a:p>
        </p:txBody>
      </p:sp>
    </p:spTree>
    <p:extLst>
      <p:ext uri="{BB962C8B-B14F-4D97-AF65-F5344CB8AC3E}">
        <p14:creationId xmlns:p14="http://schemas.microsoft.com/office/powerpoint/2010/main" val="20610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9224" y="77818"/>
            <a:ext cx="10058400" cy="1371600"/>
          </a:xfrm>
        </p:spPr>
        <p:style>
          <a:lnRef idx="1">
            <a:schemeClr val="accent1"/>
          </a:lnRef>
          <a:fillRef idx="2">
            <a:schemeClr val="accent1"/>
          </a:fillRef>
          <a:effectRef idx="1">
            <a:schemeClr val="accent1"/>
          </a:effectRef>
          <a:fontRef idx="minor">
            <a:schemeClr val="dk1"/>
          </a:fontRef>
        </p:style>
        <p:txBody>
          <a:bodyPr>
            <a:normAutofit/>
          </a:bodyPr>
          <a:lstStyle/>
          <a:p>
            <a:r>
              <a:rPr lang="ru-RU" dirty="0"/>
              <a:t>Пётр (Симон)</a:t>
            </a:r>
          </a:p>
        </p:txBody>
      </p:sp>
      <p:pic>
        <p:nvPicPr>
          <p:cNvPr id="4" name="Объект 3">
            <a:extLst>
              <a:ext uri="{FF2B5EF4-FFF2-40B4-BE49-F238E27FC236}">
                <a16:creationId xmlns:a16="http://schemas.microsoft.com/office/drawing/2014/main" id="{80B0A625-06AC-489D-964A-F1FA4961BF31}"/>
              </a:ext>
            </a:extLst>
          </p:cNvPr>
          <p:cNvPicPr>
            <a:picLocks noGrp="1" noChangeAspect="1"/>
          </p:cNvPicPr>
          <p:nvPr>
            <p:ph sz="half" idx="1"/>
          </p:nvPr>
        </p:nvPicPr>
        <p:blipFill rotWithShape="1">
          <a:blip r:embed="rId2"/>
          <a:srcRect l="3202" r="3313"/>
          <a:stretch/>
        </p:blipFill>
        <p:spPr>
          <a:xfrm>
            <a:off x="1066800" y="1704025"/>
            <a:ext cx="3254188" cy="4475512"/>
          </a:xfrm>
          <a:prstGeom prst="rect">
            <a:avLst/>
          </a:prstGeom>
        </p:spPr>
      </p:pic>
      <p:sp>
        <p:nvSpPr>
          <p:cNvPr id="5" name="Объект 4"/>
          <p:cNvSpPr>
            <a:spLocks noGrp="1"/>
          </p:cNvSpPr>
          <p:nvPr>
            <p:ph sz="half" idx="2"/>
          </p:nvPr>
        </p:nvSpPr>
        <p:spPr>
          <a:xfrm>
            <a:off x="4786395" y="1599884"/>
            <a:ext cx="6817469" cy="4697885"/>
          </a:xfrm>
        </p:spPr>
        <p:txBody>
          <a:bodyPr>
            <a:normAutofit/>
          </a:bodyPr>
          <a:lstStyle/>
          <a:p>
            <a:r>
              <a:rPr lang="ru-RU" dirty="0"/>
              <a:t>Апостол Пётр проповедовал в Иерусалиме и Риме</a:t>
            </a:r>
          </a:p>
          <a:p>
            <a:r>
              <a:rPr lang="ru-RU" dirty="0"/>
              <a:t>Пётр многократно упоминается в первой части книги Деяний апостолов (главы 1-15). В последующих главах он не упоминается вовсе, они посвящены миссионерским путешествиям апостола Павла. В первой части Деяний Пётр играет главную роль. </a:t>
            </a:r>
          </a:p>
          <a:p>
            <a:r>
              <a:rPr lang="ru-RU" dirty="0"/>
              <a:t>В Деяниях описывается, как проповедь апостола Петра разом обращала ко Христу до пяти тысяч человек. Люди настолько почитали его, что выносили больных прямо на улицы, чтобы хотя бы тень апостола Петра осенила их. В </a:t>
            </a:r>
            <a:r>
              <a:rPr lang="ru-RU" dirty="0" err="1"/>
              <a:t>Иоппии</a:t>
            </a:r>
            <a:r>
              <a:rPr lang="ru-RU" dirty="0"/>
              <a:t> апостол Пётр воскресил умершую девицу </a:t>
            </a:r>
            <a:r>
              <a:rPr lang="ru-RU" dirty="0" err="1"/>
              <a:t>Тавифу</a:t>
            </a:r>
            <a:r>
              <a:rPr lang="ru-RU" dirty="0"/>
              <a:t>.</a:t>
            </a:r>
          </a:p>
          <a:p>
            <a:r>
              <a:rPr lang="ru-RU" dirty="0"/>
              <a:t>Святой апостол Пётр завершил свою жизнь будучи распят на кресте вниз головой.</a:t>
            </a:r>
          </a:p>
          <a:p>
            <a:endParaRPr lang="ru-RU" dirty="0"/>
          </a:p>
        </p:txBody>
      </p:sp>
    </p:spTree>
    <p:extLst>
      <p:ext uri="{BB962C8B-B14F-4D97-AF65-F5344CB8AC3E}">
        <p14:creationId xmlns:p14="http://schemas.microsoft.com/office/powerpoint/2010/main" val="36928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18CB7-EA23-4280-98B4-470E96A414B5}"/>
              </a:ext>
            </a:extLst>
          </p:cNvPr>
          <p:cNvSpPr txBox="1"/>
          <p:nvPr/>
        </p:nvSpPr>
        <p:spPr>
          <a:xfrm>
            <a:off x="12879" y="0"/>
            <a:ext cx="566928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dirty="0"/>
              <a:t>Задание-опрос по уроку</a:t>
            </a:r>
          </a:p>
        </p:txBody>
      </p:sp>
      <p:sp>
        <p:nvSpPr>
          <p:cNvPr id="3" name="Овальная выноска 2"/>
          <p:cNvSpPr/>
          <p:nvPr/>
        </p:nvSpPr>
        <p:spPr>
          <a:xfrm>
            <a:off x="4288665" y="369333"/>
            <a:ext cx="2871989" cy="2026138"/>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dirty="0"/>
              <a:t>Куда ходил Апостол Андрей</a:t>
            </a:r>
          </a:p>
        </p:txBody>
      </p:sp>
      <p:sp>
        <p:nvSpPr>
          <p:cNvPr id="4" name="Овальная выноска 3"/>
          <p:cNvSpPr/>
          <p:nvPr/>
        </p:nvSpPr>
        <p:spPr>
          <a:xfrm>
            <a:off x="502276" y="609668"/>
            <a:ext cx="3503054" cy="2107773"/>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t>Кем были Апостолы Петр и Андрей</a:t>
            </a:r>
          </a:p>
        </p:txBody>
      </p:sp>
      <p:sp>
        <p:nvSpPr>
          <p:cNvPr id="5" name="Овальная выноска 4"/>
          <p:cNvSpPr/>
          <p:nvPr/>
        </p:nvSpPr>
        <p:spPr>
          <a:xfrm>
            <a:off x="7599762" y="420641"/>
            <a:ext cx="3309869" cy="2215166"/>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6" name="Овал 5"/>
          <p:cNvSpPr/>
          <p:nvPr/>
        </p:nvSpPr>
        <p:spPr>
          <a:xfrm>
            <a:off x="347730" y="2962142"/>
            <a:ext cx="2499789" cy="14681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a:t>Братьями и Рыбаками </a:t>
            </a:r>
          </a:p>
        </p:txBody>
      </p:sp>
      <p:sp>
        <p:nvSpPr>
          <p:cNvPr id="7" name="Овал 6"/>
          <p:cNvSpPr/>
          <p:nvPr/>
        </p:nvSpPr>
        <p:spPr>
          <a:xfrm>
            <a:off x="3648168" y="2635807"/>
            <a:ext cx="2623843" cy="12922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a:t>На Русскую землю</a:t>
            </a:r>
          </a:p>
        </p:txBody>
      </p:sp>
      <p:pic>
        <p:nvPicPr>
          <p:cNvPr id="12" name="Рисунок 11"/>
          <p:cNvPicPr>
            <a:picLocks noChangeAspect="1"/>
          </p:cNvPicPr>
          <p:nvPr/>
        </p:nvPicPr>
        <p:blipFill>
          <a:blip r:embed="rId2"/>
          <a:stretch>
            <a:fillRect/>
          </a:stretch>
        </p:blipFill>
        <p:spPr>
          <a:xfrm>
            <a:off x="8283570" y="880432"/>
            <a:ext cx="1942252" cy="1295583"/>
          </a:xfrm>
          <a:prstGeom prst="rect">
            <a:avLst/>
          </a:prstGeom>
        </p:spPr>
      </p:pic>
      <p:pic>
        <p:nvPicPr>
          <p:cNvPr id="13" name="Рисунок 12"/>
          <p:cNvPicPr>
            <a:picLocks noChangeAspect="1"/>
          </p:cNvPicPr>
          <p:nvPr/>
        </p:nvPicPr>
        <p:blipFill>
          <a:blip r:embed="rId3"/>
          <a:stretch>
            <a:fillRect/>
          </a:stretch>
        </p:blipFill>
        <p:spPr>
          <a:xfrm>
            <a:off x="7907363" y="2582211"/>
            <a:ext cx="2694666" cy="1530229"/>
          </a:xfrm>
          <a:prstGeom prst="rect">
            <a:avLst/>
          </a:prstGeom>
        </p:spPr>
      </p:pic>
      <p:sp>
        <p:nvSpPr>
          <p:cNvPr id="14" name="Овальная выноска 13"/>
          <p:cNvSpPr/>
          <p:nvPr/>
        </p:nvSpPr>
        <p:spPr>
          <a:xfrm>
            <a:off x="2575285" y="4112440"/>
            <a:ext cx="2759633" cy="1236372"/>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t>Где проповедовал апостол Петр.</a:t>
            </a:r>
          </a:p>
        </p:txBody>
      </p:sp>
      <p:sp>
        <p:nvSpPr>
          <p:cNvPr id="15" name="Овал 14"/>
          <p:cNvSpPr/>
          <p:nvPr/>
        </p:nvSpPr>
        <p:spPr>
          <a:xfrm>
            <a:off x="2216454" y="5460641"/>
            <a:ext cx="1738648" cy="9871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a:t>Рим</a:t>
            </a:r>
          </a:p>
        </p:txBody>
      </p:sp>
      <p:sp>
        <p:nvSpPr>
          <p:cNvPr id="16" name="Овальная выноска 15"/>
          <p:cNvSpPr/>
          <p:nvPr/>
        </p:nvSpPr>
        <p:spPr>
          <a:xfrm>
            <a:off x="6272011" y="3928056"/>
            <a:ext cx="4637620" cy="1420756"/>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t>Где находится собор Святого Петра, там хранятся его мощи</a:t>
            </a:r>
          </a:p>
        </p:txBody>
      </p:sp>
      <p:sp>
        <p:nvSpPr>
          <p:cNvPr id="17" name="Овал 16"/>
          <p:cNvSpPr/>
          <p:nvPr/>
        </p:nvSpPr>
        <p:spPr>
          <a:xfrm>
            <a:off x="5682159" y="5460641"/>
            <a:ext cx="2315621" cy="9871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a:t>Ватикан</a:t>
            </a:r>
          </a:p>
        </p:txBody>
      </p:sp>
    </p:spTree>
    <p:extLst>
      <p:ext uri="{BB962C8B-B14F-4D97-AF65-F5344CB8AC3E}">
        <p14:creationId xmlns:p14="http://schemas.microsoft.com/office/powerpoint/2010/main" val="96555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67EF44F-A0A3-47C6-802D-A7F66EB50C9D}"/>
              </a:ext>
            </a:extLst>
          </p:cNvPr>
          <p:cNvPicPr>
            <a:picLocks noChangeAspect="1"/>
          </p:cNvPicPr>
          <p:nvPr/>
        </p:nvPicPr>
        <p:blipFill>
          <a:blip r:embed="rId2"/>
          <a:stretch>
            <a:fillRect/>
          </a:stretch>
        </p:blipFill>
        <p:spPr>
          <a:xfrm>
            <a:off x="407094" y="373998"/>
            <a:ext cx="7013027" cy="5782103"/>
          </a:xfrm>
          <a:prstGeom prst="rect">
            <a:avLst/>
          </a:prstGeom>
        </p:spPr>
      </p:pic>
      <p:pic>
        <p:nvPicPr>
          <p:cNvPr id="6" name="Рисунок 5">
            <a:extLst>
              <a:ext uri="{FF2B5EF4-FFF2-40B4-BE49-F238E27FC236}">
                <a16:creationId xmlns:a16="http://schemas.microsoft.com/office/drawing/2014/main" id="{1092CEF2-7B18-43A9-89C7-D1C45EBECDDF}"/>
              </a:ext>
            </a:extLst>
          </p:cNvPr>
          <p:cNvPicPr>
            <a:picLocks noChangeAspect="1"/>
          </p:cNvPicPr>
          <p:nvPr/>
        </p:nvPicPr>
        <p:blipFill>
          <a:blip r:embed="rId3"/>
          <a:stretch>
            <a:fillRect/>
          </a:stretch>
        </p:blipFill>
        <p:spPr>
          <a:xfrm>
            <a:off x="340593" y="6156101"/>
            <a:ext cx="4121253" cy="499915"/>
          </a:xfrm>
          <a:prstGeom prst="rect">
            <a:avLst/>
          </a:prstGeom>
        </p:spPr>
      </p:pic>
    </p:spTree>
    <p:extLst>
      <p:ext uri="{BB962C8B-B14F-4D97-AF65-F5344CB8AC3E}">
        <p14:creationId xmlns:p14="http://schemas.microsoft.com/office/powerpoint/2010/main" val="209968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239659" y="318398"/>
            <a:ext cx="3254732" cy="945137"/>
          </a:xfrm>
        </p:spPr>
        <p:txBody>
          <a:bodyPr>
            <a:normAutofit fontScale="90000"/>
          </a:bodyPr>
          <a:lstStyle/>
          <a:p>
            <a:r>
              <a:rPr lang="ru-RU" sz="2400" dirty="0"/>
              <a:t>Проповедь апостола Петра в день Пасхи</a:t>
            </a:r>
          </a:p>
        </p:txBody>
      </p:sp>
      <p:pic>
        <p:nvPicPr>
          <p:cNvPr id="6" name="Рисунок 5"/>
          <p:cNvPicPr>
            <a:picLocks noChangeAspect="1"/>
          </p:cNvPicPr>
          <p:nvPr/>
        </p:nvPicPr>
        <p:blipFill>
          <a:blip r:embed="rId2"/>
          <a:stretch>
            <a:fillRect/>
          </a:stretch>
        </p:blipFill>
        <p:spPr>
          <a:xfrm>
            <a:off x="206063" y="257577"/>
            <a:ext cx="8033596" cy="6294818"/>
          </a:xfrm>
          <a:prstGeom prst="rect">
            <a:avLst/>
          </a:prstGeom>
        </p:spPr>
      </p:pic>
    </p:spTree>
    <p:extLst>
      <p:ext uri="{BB962C8B-B14F-4D97-AF65-F5344CB8AC3E}">
        <p14:creationId xmlns:p14="http://schemas.microsoft.com/office/powerpoint/2010/main" val="334091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34095" y="507172"/>
            <a:ext cx="4001305" cy="5256260"/>
          </a:xfrm>
          <a:prstGeom prst="rect">
            <a:avLst/>
          </a:prstGeom>
        </p:spPr>
      </p:pic>
      <p:sp>
        <p:nvSpPr>
          <p:cNvPr id="4" name="Прямоугольник 3"/>
          <p:cNvSpPr/>
          <p:nvPr/>
        </p:nvSpPr>
        <p:spPr>
          <a:xfrm>
            <a:off x="734095" y="5763432"/>
            <a:ext cx="3243196"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dirty="0"/>
              <a:t>«Распятие святого Петра», </a:t>
            </a:r>
          </a:p>
          <a:p>
            <a:r>
              <a:rPr lang="ru-RU" dirty="0"/>
              <a:t>Караваджо,1601 г.</a:t>
            </a:r>
          </a:p>
        </p:txBody>
      </p:sp>
      <p:pic>
        <p:nvPicPr>
          <p:cNvPr id="5" name="Рисунок 4"/>
          <p:cNvPicPr>
            <a:picLocks noChangeAspect="1"/>
          </p:cNvPicPr>
          <p:nvPr/>
        </p:nvPicPr>
        <p:blipFill>
          <a:blip r:embed="rId3"/>
          <a:stretch>
            <a:fillRect/>
          </a:stretch>
        </p:blipFill>
        <p:spPr>
          <a:xfrm>
            <a:off x="5364596" y="712229"/>
            <a:ext cx="6048231" cy="4846145"/>
          </a:xfrm>
          <a:prstGeom prst="rect">
            <a:avLst/>
          </a:prstGeom>
        </p:spPr>
      </p:pic>
      <p:sp>
        <p:nvSpPr>
          <p:cNvPr id="6" name="Прямоугольник 5"/>
          <p:cNvSpPr/>
          <p:nvPr/>
        </p:nvSpPr>
        <p:spPr>
          <a:xfrm>
            <a:off x="5340711" y="5558374"/>
            <a:ext cx="6096000"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ru-RU" dirty="0"/>
              <a:t>«Апостол Пётр, воскрешающий </a:t>
            </a:r>
            <a:r>
              <a:rPr lang="ru-RU" dirty="0" err="1"/>
              <a:t>Тавифу</a:t>
            </a:r>
            <a:r>
              <a:rPr lang="ru-RU" dirty="0"/>
              <a:t>», фреска </a:t>
            </a:r>
            <a:r>
              <a:rPr lang="ru-RU" dirty="0" err="1"/>
              <a:t>Мазолино</a:t>
            </a:r>
            <a:r>
              <a:rPr lang="ru-RU" dirty="0"/>
              <a:t> в капелле </a:t>
            </a:r>
            <a:r>
              <a:rPr lang="ru-RU" dirty="0" err="1"/>
              <a:t>Бранкаччи</a:t>
            </a:r>
            <a:endParaRPr lang="ru-RU" dirty="0"/>
          </a:p>
        </p:txBody>
      </p:sp>
    </p:spTree>
    <p:extLst>
      <p:ext uri="{BB962C8B-B14F-4D97-AF65-F5344CB8AC3E}">
        <p14:creationId xmlns:p14="http://schemas.microsoft.com/office/powerpoint/2010/main" val="23385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35651" y="222496"/>
            <a:ext cx="5456349" cy="618630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dirty="0"/>
              <a:t>Согласно христианскому преданию, древняя римская базилика Константина располагалась над местом захоронения апостола Петра. Позднее здесь же был построен </a:t>
            </a:r>
            <a:r>
              <a:rPr lang="ru-RU" dirty="0" err="1"/>
              <a:t>ватиканский</a:t>
            </a:r>
            <a:r>
              <a:rPr lang="ru-RU" dirty="0"/>
              <a:t> собор святого Петра. С 1939 по 1949 год под собором проводились археологические раскопки, которые обнаружили остатки древнего римского кладбища. В 1952 году был опубликован подробный отчёт, свидетельствующий, что одна из могил этого кладбища особо почиталась уже в I—II веках. Дальнейшие работы проводились под руководством итальянского археолога Маргариты </a:t>
            </a:r>
            <a:r>
              <a:rPr lang="ru-RU" dirty="0" err="1"/>
              <a:t>Гуардуччи</a:t>
            </a:r>
            <a:r>
              <a:rPr lang="ru-RU" dirty="0"/>
              <a:t>. В 1964 году вышла её книга «Реликвии Святого Петра под исповедальней </a:t>
            </a:r>
            <a:r>
              <a:rPr lang="ru-RU" dirty="0" err="1"/>
              <a:t>ватиканской</a:t>
            </a:r>
            <a:r>
              <a:rPr lang="ru-RU" dirty="0"/>
              <a:t> базилики», в которой говорилось, что именно в этом месте мог быть похоронен Пётр. В 1968 году папа Павел VI объявил, что, согласно исследованиям учёных, могилу апостола можно считать обнаруженной.</a:t>
            </a:r>
          </a:p>
        </p:txBody>
      </p:sp>
      <p:pic>
        <p:nvPicPr>
          <p:cNvPr id="4" name="Рисунок 3"/>
          <p:cNvPicPr>
            <a:picLocks noChangeAspect="1"/>
          </p:cNvPicPr>
          <p:nvPr/>
        </p:nvPicPr>
        <p:blipFill>
          <a:blip r:embed="rId2"/>
          <a:stretch>
            <a:fillRect/>
          </a:stretch>
        </p:blipFill>
        <p:spPr>
          <a:xfrm>
            <a:off x="-1" y="2293729"/>
            <a:ext cx="6449841" cy="4564271"/>
          </a:xfrm>
          <a:prstGeom prst="rect">
            <a:avLst/>
          </a:prstGeom>
        </p:spPr>
      </p:pic>
      <p:sp>
        <p:nvSpPr>
          <p:cNvPr id="5" name="Прямоугольник 4"/>
          <p:cNvSpPr/>
          <p:nvPr/>
        </p:nvSpPr>
        <p:spPr>
          <a:xfrm>
            <a:off x="-1" y="0"/>
            <a:ext cx="6096000" cy="138499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ru-RU" sz="2800" dirty="0"/>
              <a:t>Собор Святого Петра в Ватикане, построенный над предполагаемой могилой апостола Петра</a:t>
            </a:r>
          </a:p>
        </p:txBody>
      </p:sp>
    </p:spTree>
    <p:extLst>
      <p:ext uri="{BB962C8B-B14F-4D97-AF65-F5344CB8AC3E}">
        <p14:creationId xmlns:p14="http://schemas.microsoft.com/office/powerpoint/2010/main" val="15598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7532" y="307743"/>
            <a:ext cx="10058400" cy="1371600"/>
          </a:xfrm>
        </p:spPr>
        <p:style>
          <a:lnRef idx="1">
            <a:schemeClr val="accent2"/>
          </a:lnRef>
          <a:fillRef idx="2">
            <a:schemeClr val="accent2"/>
          </a:fillRef>
          <a:effectRef idx="1">
            <a:schemeClr val="accent2"/>
          </a:effectRef>
          <a:fontRef idx="minor">
            <a:schemeClr val="dk1"/>
          </a:fontRef>
        </p:style>
        <p:txBody>
          <a:bodyPr>
            <a:noAutofit/>
          </a:bodyPr>
          <a:lstStyle/>
          <a:p>
            <a:r>
              <a:rPr lang="ru-RU" dirty="0"/>
              <a:t>Андрей Первозванный</a:t>
            </a:r>
          </a:p>
        </p:txBody>
      </p:sp>
      <p:pic>
        <p:nvPicPr>
          <p:cNvPr id="5" name="Объект 4"/>
          <p:cNvPicPr>
            <a:picLocks noGrp="1" noChangeAspect="1"/>
          </p:cNvPicPr>
          <p:nvPr>
            <p:ph sz="half" idx="1"/>
          </p:nvPr>
        </p:nvPicPr>
        <p:blipFill>
          <a:blip r:embed="rId2"/>
          <a:stretch>
            <a:fillRect/>
          </a:stretch>
        </p:blipFill>
        <p:spPr>
          <a:xfrm>
            <a:off x="876611" y="1679343"/>
            <a:ext cx="3553722" cy="4728743"/>
          </a:xfrm>
          <a:prstGeom prst="rect">
            <a:avLst/>
          </a:prstGeom>
        </p:spPr>
      </p:pic>
      <p:sp>
        <p:nvSpPr>
          <p:cNvPr id="4" name="Объект 3"/>
          <p:cNvSpPr>
            <a:spLocks noGrp="1"/>
          </p:cNvSpPr>
          <p:nvPr>
            <p:ph sz="half" idx="2"/>
          </p:nvPr>
        </p:nvSpPr>
        <p:spPr>
          <a:xfrm>
            <a:off x="4803820" y="1679343"/>
            <a:ext cx="6928834" cy="5045653"/>
          </a:xfrm>
        </p:spPr>
        <p:style>
          <a:lnRef idx="1">
            <a:schemeClr val="accent6"/>
          </a:lnRef>
          <a:fillRef idx="2">
            <a:schemeClr val="accent6"/>
          </a:fillRef>
          <a:effectRef idx="1">
            <a:schemeClr val="accent6"/>
          </a:effectRef>
          <a:fontRef idx="minor">
            <a:schemeClr val="dk1"/>
          </a:fontRef>
        </p:style>
        <p:txBody>
          <a:bodyPr>
            <a:normAutofit fontScale="85000" lnSpcReduction="20000"/>
          </a:bodyPr>
          <a:lstStyle/>
          <a:p>
            <a:r>
              <a:rPr lang="ru-RU" dirty="0"/>
              <a:t>Апостол Андрей - один из двенадцати апостолов, учеников </a:t>
            </a:r>
            <a:r>
              <a:rPr lang="ru-RU" dirty="0" err="1"/>
              <a:t>Исуса</a:t>
            </a:r>
            <a:r>
              <a:rPr lang="ru-RU" dirty="0"/>
              <a:t> Христа, родной брат апостола Петра. Согласно Евангелию от Иоанна, он первым был призван </a:t>
            </a:r>
            <a:r>
              <a:rPr lang="ru-RU" dirty="0" err="1"/>
              <a:t>Исусом</a:t>
            </a:r>
            <a:r>
              <a:rPr lang="ru-RU" dirty="0"/>
              <a:t> Христом, поэтому назван Первозванным. </a:t>
            </a:r>
          </a:p>
          <a:p>
            <a:r>
              <a:rPr lang="ru-RU" dirty="0"/>
              <a:t>Святой апостол Андрей возвестил Евангелие скифам и предкам славян. По преданию, он достиг даже гор Киевских и их северных пределов, где впоследствии был основан великий Новгород. Там, на горе, он поставил крест и сказал, что на этом месте будет большой город со множеством церквей, что жители этой земли станут христианами. </a:t>
            </a:r>
          </a:p>
          <a:p>
            <a:r>
              <a:rPr lang="ru-RU" dirty="0"/>
              <a:t>Апостол Андрей проповедовал в Вифинии и </a:t>
            </a:r>
            <a:r>
              <a:rPr lang="ru-RU" dirty="0" err="1"/>
              <a:t>Пропонтиде</a:t>
            </a:r>
            <a:r>
              <a:rPr lang="ru-RU" dirty="0"/>
              <a:t> (Малая Азия, теперь Турция), во Фракии и Македонии, в землях </a:t>
            </a:r>
            <a:r>
              <a:rPr lang="ru-RU" dirty="0" err="1"/>
              <a:t>Скифии</a:t>
            </a:r>
            <a:r>
              <a:rPr lang="ru-RU" dirty="0"/>
              <a:t> (там где сейчас юг России, Украины, Средняя Азия) и других странах на месте современных Греции, Турции.</a:t>
            </a:r>
          </a:p>
          <a:p>
            <a:r>
              <a:rPr lang="ru-RU" dirty="0"/>
              <a:t>По преданию, был распят в </a:t>
            </a:r>
            <a:r>
              <a:rPr lang="ru-RU" dirty="0" err="1"/>
              <a:t>Патрах</a:t>
            </a:r>
            <a:r>
              <a:rPr lang="ru-RU" dirty="0"/>
              <a:t> около 67 года. Считается, что </a:t>
            </a:r>
            <a:r>
              <a:rPr lang="en-US" dirty="0"/>
              <a:t>X-</a:t>
            </a:r>
            <a:r>
              <a:rPr lang="ru-RU" dirty="0"/>
              <a:t>образный или косой, так называемый «Андреевский» крест, впервые появился в юго-западной Франции в </a:t>
            </a:r>
            <a:r>
              <a:rPr lang="en-US" dirty="0"/>
              <a:t>X </a:t>
            </a:r>
            <a:r>
              <a:rPr lang="ru-RU" dirty="0"/>
              <a:t>веке и с </a:t>
            </a:r>
            <a:r>
              <a:rPr lang="en-US" dirty="0"/>
              <a:t>XIV </a:t>
            </a:r>
            <a:r>
              <a:rPr lang="ru-RU" dirty="0"/>
              <a:t>века стал традиционным, хотя первоисточник такой формы креста неизвестен. В итальянское искусство косой крест привнесён уже после эпохи Возрождения.</a:t>
            </a:r>
          </a:p>
          <a:p>
            <a:r>
              <a:rPr lang="ru-RU" dirty="0"/>
              <a:t>На иконах апостол Андрей изображается в красном и зелёном одеянии с недлинной бородой, держащим крест или с косым крестом, символом его мученической казни, а также свитком в руке или книгой.</a:t>
            </a:r>
          </a:p>
        </p:txBody>
      </p:sp>
    </p:spTree>
    <p:extLst>
      <p:ext uri="{BB962C8B-B14F-4D97-AF65-F5344CB8AC3E}">
        <p14:creationId xmlns:p14="http://schemas.microsoft.com/office/powerpoint/2010/main" val="241634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219200" y="523875"/>
            <a:ext cx="9753600" cy="5810250"/>
          </a:xfrm>
          <a:prstGeom prst="rect">
            <a:avLst/>
          </a:prstGeom>
        </p:spPr>
      </p:pic>
      <p:sp>
        <p:nvSpPr>
          <p:cNvPr id="6" name="Прямоугольник 5"/>
          <p:cNvSpPr/>
          <p:nvPr/>
        </p:nvSpPr>
        <p:spPr>
          <a:xfrm>
            <a:off x="412124" y="5877961"/>
            <a:ext cx="11410682"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a:t>«</a:t>
            </a:r>
            <a:r>
              <a:rPr lang="ru-RU" dirty="0" err="1"/>
              <a:t>Святый</a:t>
            </a:r>
            <a:r>
              <a:rPr lang="ru-RU" dirty="0"/>
              <a:t> апостол Андрей </a:t>
            </a:r>
            <a:r>
              <a:rPr lang="ru-RU" dirty="0" err="1"/>
              <a:t>постави</a:t>
            </a:r>
            <a:r>
              <a:rPr lang="ru-RU" dirty="0"/>
              <a:t> на горе </a:t>
            </a:r>
            <a:r>
              <a:rPr lang="ru-RU" dirty="0" err="1"/>
              <a:t>крестъ</a:t>
            </a:r>
            <a:r>
              <a:rPr lang="ru-RU" dirty="0"/>
              <a:t>, где же ныне град </a:t>
            </a:r>
            <a:r>
              <a:rPr lang="ru-RU" dirty="0" err="1"/>
              <a:t>Киевъ</a:t>
            </a:r>
            <a:r>
              <a:rPr lang="ru-RU" dirty="0"/>
              <a:t>».</a:t>
            </a:r>
          </a:p>
          <a:p>
            <a:r>
              <a:rPr lang="ru-RU" dirty="0"/>
              <a:t>Миниатюра из </a:t>
            </a:r>
            <a:r>
              <a:rPr lang="ru-RU" dirty="0" err="1"/>
              <a:t>Радзивилловской</a:t>
            </a:r>
            <a:r>
              <a:rPr lang="ru-RU" dirty="0"/>
              <a:t> летописи, конец XV века.</a:t>
            </a:r>
          </a:p>
        </p:txBody>
      </p:sp>
    </p:spTree>
    <p:extLst>
      <p:ext uri="{BB962C8B-B14F-4D97-AF65-F5344CB8AC3E}">
        <p14:creationId xmlns:p14="http://schemas.microsoft.com/office/powerpoint/2010/main" val="347522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2805" y="340083"/>
            <a:ext cx="7620000" cy="6229350"/>
          </a:xfrm>
          <a:prstGeom prst="rect">
            <a:avLst/>
          </a:prstGeom>
        </p:spPr>
      </p:pic>
      <p:sp>
        <p:nvSpPr>
          <p:cNvPr id="3" name="Прямоугольник 2"/>
          <p:cNvSpPr/>
          <p:nvPr/>
        </p:nvSpPr>
        <p:spPr>
          <a:xfrm>
            <a:off x="8012805" y="340083"/>
            <a:ext cx="3646866"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2400" dirty="0"/>
              <a:t>«Апостол Андрей Первозванный водружает крест на горах Киевских», Николай Ломтев</a:t>
            </a:r>
          </a:p>
        </p:txBody>
      </p:sp>
    </p:spTree>
    <p:extLst>
      <p:ext uri="{BB962C8B-B14F-4D97-AF65-F5344CB8AC3E}">
        <p14:creationId xmlns:p14="http://schemas.microsoft.com/office/powerpoint/2010/main" val="226796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Другая 1">
      <a:dk1>
        <a:srgbClr val="595959"/>
      </a:dk1>
      <a:lt1>
        <a:sysClr val="window" lastClr="FFFFFF"/>
      </a:lt1>
      <a:dk2>
        <a:srgbClr val="F3A282"/>
      </a:dk2>
      <a:lt2>
        <a:srgbClr val="E7E6E6"/>
      </a:lt2>
      <a:accent1>
        <a:srgbClr val="F6BE72"/>
      </a:accent1>
      <a:accent2>
        <a:srgbClr val="D9D2A6"/>
      </a:accent2>
      <a:accent3>
        <a:srgbClr val="B6DFC6"/>
      </a:accent3>
      <a:accent4>
        <a:srgbClr val="BDDBE5"/>
      </a:accent4>
      <a:accent5>
        <a:srgbClr val="ECCBFC"/>
      </a:accent5>
      <a:accent6>
        <a:srgbClr val="FCB19D"/>
      </a:accent6>
      <a:hlink>
        <a:srgbClr val="FECE8B"/>
      </a:hlink>
      <a:folHlink>
        <a:srgbClr val="FDE8CB"/>
      </a:folHlink>
    </a:clrScheme>
    <a:fontScheme name="Савон">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авон">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Савон</Template>
  <TotalTime>60</TotalTime>
  <Words>1179</Words>
  <Application>Microsoft Office PowerPoint</Application>
  <PresentationFormat>Широкоэкранный</PresentationFormat>
  <Paragraphs>58</Paragraphs>
  <Slides>20</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20</vt:i4>
      </vt:variant>
    </vt:vector>
  </HeadingPairs>
  <TitlesOfParts>
    <vt:vector size="23" baseType="lpstr">
      <vt:lpstr>Century Gothic</vt:lpstr>
      <vt:lpstr>Garamond</vt:lpstr>
      <vt:lpstr>Савон</vt:lpstr>
      <vt:lpstr>АПОСТОЛЫ Петр и Андрей</vt:lpstr>
      <vt:lpstr>Пётр (Симон)</vt:lpstr>
      <vt:lpstr>Презентация PowerPoint</vt:lpstr>
      <vt:lpstr>Проповедь апостола Петра в день Пасхи</vt:lpstr>
      <vt:lpstr>Презентация PowerPoint</vt:lpstr>
      <vt:lpstr>Презентация PowerPoint</vt:lpstr>
      <vt:lpstr>Андрей Первозванный</vt:lpstr>
      <vt:lpstr>Презентация PowerPoint</vt:lpstr>
      <vt:lpstr>Презентация PowerPoint</vt:lpstr>
      <vt:lpstr>Презентация PowerPoint</vt:lpstr>
      <vt:lpstr>Презентация PowerPoint</vt:lpstr>
      <vt:lpstr>Орден Андрея Первозванного - высшая награда России </vt:lpstr>
      <vt:lpstr>Презентация PowerPoint</vt:lpstr>
      <vt:lpstr>Презентация PowerPoint</vt:lpstr>
      <vt:lpstr>Презентация PowerPoint</vt:lpstr>
      <vt:lpstr>Презентация PowerPoint</vt:lpstr>
      <vt:lpstr>Андреевский флаг — кормовой флаг кораблей Российского императорского флота и Военно-морского флота Российской Федерации. Флаг представляет собой белое прямоугольное полотнище с синим (голубым) косым Андреевским крестом.</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Занятие 3 как правильно ставить свечи в храме  Апостолы Петр и Андрей </dc:title>
  <dc:creator>анастасия песчаненко</dc:creator>
  <cp:lastModifiedBy>Трифаны_нотбук</cp:lastModifiedBy>
  <cp:revision>10</cp:revision>
  <dcterms:created xsi:type="dcterms:W3CDTF">2021-11-29T11:26:16Z</dcterms:created>
  <dcterms:modified xsi:type="dcterms:W3CDTF">2021-12-21T16:34:48Z</dcterms:modified>
</cp:coreProperties>
</file>