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6" r:id="rId1"/>
  </p:sldMasterIdLst>
  <p:sldIdLst>
    <p:sldId id="256" r:id="rId2"/>
    <p:sldId id="257" r:id="rId3"/>
    <p:sldId id="269" r:id="rId4"/>
    <p:sldId id="259" r:id="rId5"/>
    <p:sldId id="266" r:id="rId6"/>
    <p:sldId id="261" r:id="rId7"/>
    <p:sldId id="262" r:id="rId8"/>
    <p:sldId id="263" r:id="rId9"/>
    <p:sldId id="264" r:id="rId10"/>
    <p:sldId id="260" r:id="rId11"/>
    <p:sldId id="267" r:id="rId12"/>
    <p:sldId id="268" r:id="rId13"/>
    <p:sldId id="265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90" d="100"/>
          <a:sy n="90" d="100"/>
        </p:scale>
        <p:origin x="372" y="6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30C0A-5464-4FE4-84EB-FF9C94016DF4}" type="datetimeFigureOut">
              <a:rPr lang="en-US" dirty="0"/>
              <a:t>3/15/2024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C37B-1D36-470B-8223-D6C91242EC14}" type="datetimeFigureOut">
              <a:rPr lang="en-US" dirty="0"/>
              <a:t>3/15/2024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6F52A-A82B-47A2-A83A-8C4C91F2D59F}" type="datetimeFigureOut">
              <a:rPr lang="en-US" dirty="0"/>
              <a:t>3/15/2024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0A7B3-6521-4DCA-87E5-044747A908C1}" type="datetimeFigureOut">
              <a:rPr lang="en-US" dirty="0"/>
              <a:t>3/15/2024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C6404-AD6E-4860-8E75-697CA40B95DA}" type="datetimeFigureOut">
              <a:rPr lang="en-US" dirty="0"/>
              <a:t>3/15/2024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4690-1557-4C89-A502-4959FE7FAD70}" type="datetimeFigureOut">
              <a:rPr lang="en-US" dirty="0"/>
              <a:t>3/15/2024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D4976-E339-4826-83B7-FBD03F55ECF8}" type="datetimeFigureOut">
              <a:rPr lang="en-US" dirty="0"/>
              <a:t>3/15/2024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7C31-9E7A-4F99-8774-A0E530DE1A42}" type="datetimeFigureOut">
              <a:rPr lang="en-US" dirty="0"/>
              <a:t>3/15/2024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504F-A551-4DE0-9316-4DCD1D8CC752}" type="datetimeFigureOut">
              <a:rPr lang="en-US" dirty="0"/>
              <a:t>3/15/2024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E4249-C0D0-4B06-8692-E8BB871AF643}" type="datetimeFigureOut">
              <a:rPr lang="en-US" dirty="0"/>
              <a:t>3/15/2024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8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042B0DB6-F5C7-45FB-8CF3-31B45F9C2DAC}" type="datetimeFigureOut">
              <a:rPr lang="en-US" dirty="0"/>
              <a:t>3/15/2024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  <a:solidFill>
            <a:schemeClr val="bg1"/>
          </a:solidFill>
          <a:ln w="317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1160EA64-D806-43AC-9DF2-F8C432F32B4C}" type="datetimeFigureOut">
              <a:rPr lang="en-US" dirty="0"/>
              <a:t>3/15/2024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5E3334-2C36-495F-8BAB-D7620C7154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13298" y="1563519"/>
            <a:ext cx="10106247" cy="2348081"/>
          </a:xfrm>
          <a:ln>
            <a:solidFill>
              <a:schemeClr val="accent3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r>
              <a:rPr lang="ru-RU" sz="6600" b="1" dirty="0">
                <a:solidFill>
                  <a:schemeClr val="accent3">
                    <a:lumMod val="75000"/>
                  </a:schemeClr>
                </a:solidFill>
              </a:rPr>
              <a:t>Пост – время воздержания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D01BAE5-3323-4B15-B2C1-91D2BAB3C8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3322" y="5828699"/>
            <a:ext cx="9395207" cy="1239894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accent3">
                    <a:lumMod val="75000"/>
                  </a:schemeClr>
                </a:solidFill>
              </a:rPr>
              <a:t>Автор презентации: Иванова Анастасия</a:t>
            </a:r>
          </a:p>
          <a:p>
            <a:r>
              <a:rPr lang="ru-RU" sz="1600" dirty="0">
                <a:solidFill>
                  <a:schemeClr val="accent3">
                    <a:lumMod val="75000"/>
                  </a:schemeClr>
                </a:solidFill>
              </a:rPr>
              <a:t>Фото: иерей Алексей Лопатин, Евгений Туманов, Александр Говоров  </a:t>
            </a:r>
          </a:p>
        </p:txBody>
      </p:sp>
      <p:pic>
        <p:nvPicPr>
          <p:cNvPr id="7" name="liricheskaya-krasivaya-melodiya-2143">
            <a:hlinkClick r:id="" action="ppaction://media"/>
            <a:extLst>
              <a:ext uri="{FF2B5EF4-FFF2-40B4-BE49-F238E27FC236}">
                <a16:creationId xmlns:a16="http://schemas.microsoft.com/office/drawing/2014/main" id="{489C1962-B328-441F-A0D5-2ED609F7DA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" out="3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19545" y="61438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717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896F523-B103-485C-B9A2-E941ECB7263D}"/>
              </a:ext>
            </a:extLst>
          </p:cNvPr>
          <p:cNvSpPr txBox="1"/>
          <p:nvPr/>
        </p:nvSpPr>
        <p:spPr>
          <a:xfrm>
            <a:off x="7079432" y="1116167"/>
            <a:ext cx="5051834" cy="5093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dirty="0"/>
              <a:t>Р</a:t>
            </a:r>
            <a:r>
              <a:rPr lang="ru-RU" sz="2500" dirty="0"/>
              <a:t> – растительная пища с </a:t>
            </a:r>
            <a:r>
              <a:rPr lang="ru-RU" sz="2500" b="1" dirty="0"/>
              <a:t>рыбой</a:t>
            </a:r>
            <a:r>
              <a:rPr lang="ru-RU" sz="2500" dirty="0"/>
              <a:t>, но без молочных, мясных продуктов и яиц</a:t>
            </a:r>
          </a:p>
          <a:p>
            <a:r>
              <a:rPr lang="ru-RU" sz="2500" b="1" dirty="0"/>
              <a:t>И</a:t>
            </a:r>
            <a:r>
              <a:rPr lang="ru-RU" sz="2500" dirty="0"/>
              <a:t> – растительная пища с рыбной </a:t>
            </a:r>
            <a:r>
              <a:rPr lang="ru-RU" sz="2500" b="1" dirty="0"/>
              <a:t>икрой</a:t>
            </a:r>
          </a:p>
          <a:p>
            <a:r>
              <a:rPr lang="ru-RU" sz="2500" b="1" dirty="0"/>
              <a:t>М</a:t>
            </a:r>
            <a:r>
              <a:rPr lang="ru-RU" sz="2500" dirty="0"/>
              <a:t> – пища с растительным </a:t>
            </a:r>
            <a:r>
              <a:rPr lang="ru-RU" sz="2500" b="1" dirty="0"/>
              <a:t>маслом</a:t>
            </a:r>
          </a:p>
          <a:p>
            <a:r>
              <a:rPr lang="ru-RU" sz="2500" b="1" dirty="0"/>
              <a:t>Б</a:t>
            </a:r>
            <a:r>
              <a:rPr lang="ru-RU" sz="2500" dirty="0"/>
              <a:t> – горячая вареная пища </a:t>
            </a:r>
            <a:r>
              <a:rPr lang="ru-RU" sz="2500" b="1" dirty="0"/>
              <a:t>без</a:t>
            </a:r>
            <a:r>
              <a:rPr lang="ru-RU" sz="2500" dirty="0"/>
              <a:t> растительного </a:t>
            </a:r>
            <a:r>
              <a:rPr lang="ru-RU" sz="2500" b="1" dirty="0"/>
              <a:t>масла</a:t>
            </a:r>
          </a:p>
          <a:p>
            <a:r>
              <a:rPr lang="ru-RU" sz="2500" b="1" dirty="0"/>
              <a:t>С</a:t>
            </a:r>
            <a:r>
              <a:rPr lang="ru-RU" sz="2500" dirty="0"/>
              <a:t> – </a:t>
            </a:r>
            <a:r>
              <a:rPr lang="ru-RU" sz="2500" b="1" dirty="0"/>
              <a:t>сухоядение</a:t>
            </a:r>
            <a:r>
              <a:rPr lang="ru-RU" sz="2500" dirty="0"/>
              <a:t>, невареная пища (орехи, фрукты, овощи)</a:t>
            </a:r>
          </a:p>
          <a:p>
            <a:r>
              <a:rPr lang="ru-RU" sz="2500" b="1" dirty="0"/>
              <a:t>Х</a:t>
            </a:r>
            <a:r>
              <a:rPr lang="ru-RU" sz="2500" dirty="0"/>
              <a:t> – </a:t>
            </a:r>
            <a:r>
              <a:rPr lang="ru-RU" sz="2500" b="1" dirty="0"/>
              <a:t>хлеб</a:t>
            </a:r>
            <a:r>
              <a:rPr lang="ru-RU" sz="2500" dirty="0"/>
              <a:t> и вода</a:t>
            </a:r>
          </a:p>
          <a:p>
            <a:r>
              <a:rPr lang="ru-RU" sz="2500" b="1" dirty="0"/>
              <a:t>Н</a:t>
            </a:r>
            <a:r>
              <a:rPr lang="ru-RU" sz="2500" dirty="0"/>
              <a:t> – трапезы </a:t>
            </a:r>
            <a:r>
              <a:rPr lang="ru-RU" sz="2500" b="1" dirty="0"/>
              <a:t>нет</a:t>
            </a:r>
            <a:r>
              <a:rPr lang="ru-RU" sz="2500" dirty="0"/>
              <a:t>; полный отказ от пищи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357A404-CCC9-46F4-BD3F-118D26B2A9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08" t="6599" r="1518" b="6599"/>
          <a:stretch/>
        </p:blipFill>
        <p:spPr>
          <a:xfrm>
            <a:off x="0" y="1131683"/>
            <a:ext cx="6829853" cy="4802948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1D01473-EEC0-4EF5-BDC9-36F579554157}"/>
              </a:ext>
            </a:extLst>
          </p:cNvPr>
          <p:cNvSpPr/>
          <p:nvPr/>
        </p:nvSpPr>
        <p:spPr>
          <a:xfrm>
            <a:off x="2313322" y="0"/>
            <a:ext cx="69859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5400" b="1" dirty="0">
                <a:ln/>
                <a:solidFill>
                  <a:schemeClr val="accent3"/>
                </a:solidFill>
              </a:rPr>
              <a:t>Ступени воздержания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4D0F0D2-28AD-444C-B5B9-A9D1AA6F5958}"/>
              </a:ext>
            </a:extLst>
          </p:cNvPr>
          <p:cNvSpPr txBox="1"/>
          <p:nvPr/>
        </p:nvSpPr>
        <p:spPr>
          <a:xfrm>
            <a:off x="142875" y="6172200"/>
            <a:ext cx="117919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Мера воздержания для каждого для определяется церковным </a:t>
            </a:r>
            <a:r>
              <a:rPr lang="ru-RU" sz="2400" b="1" dirty="0"/>
              <a:t>уставом.</a:t>
            </a:r>
          </a:p>
        </p:txBody>
      </p:sp>
      <p:sp>
        <p:nvSpPr>
          <p:cNvPr id="7" name="Подзаголовок 2">
            <a:extLst>
              <a:ext uri="{FF2B5EF4-FFF2-40B4-BE49-F238E27FC236}">
                <a16:creationId xmlns:a16="http://schemas.microsoft.com/office/drawing/2014/main" id="{39E2EA5A-428E-472D-946C-02E5AB75A030}"/>
              </a:ext>
            </a:extLst>
          </p:cNvPr>
          <p:cNvSpPr txBox="1">
            <a:spLocks/>
          </p:cNvSpPr>
          <p:nvPr/>
        </p:nvSpPr>
        <p:spPr>
          <a:xfrm rot="16200000">
            <a:off x="10202671" y="5096913"/>
            <a:ext cx="3692907" cy="35708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dirty="0">
                <a:solidFill>
                  <a:schemeClr val="bg1">
                    <a:lumMod val="85000"/>
                  </a:schemeClr>
                </a:solidFill>
              </a:rPr>
              <a:t>Иванова Анастасия для «Дети и вера» </a:t>
            </a:r>
          </a:p>
        </p:txBody>
      </p:sp>
    </p:spTree>
    <p:extLst>
      <p:ext uri="{BB962C8B-B14F-4D97-AF65-F5344CB8AC3E}">
        <p14:creationId xmlns:p14="http://schemas.microsoft.com/office/powerpoint/2010/main" val="2146383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4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F39531C-22A6-43AC-9D07-9D3C53D51224}"/>
              </a:ext>
            </a:extLst>
          </p:cNvPr>
          <p:cNvSpPr/>
          <p:nvPr/>
        </p:nvSpPr>
        <p:spPr>
          <a:xfrm>
            <a:off x="1286154" y="157018"/>
            <a:ext cx="918809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5400" b="1" dirty="0">
                <a:ln/>
                <a:solidFill>
                  <a:schemeClr val="accent3"/>
                </a:solidFill>
              </a:rPr>
              <a:t>С какого возраста </a:t>
            </a:r>
          </a:p>
          <a:p>
            <a:pPr algn="ctr"/>
            <a:r>
              <a:rPr lang="ru-RU" sz="5400" b="1" dirty="0">
                <a:ln/>
                <a:solidFill>
                  <a:schemeClr val="accent3"/>
                </a:solidFill>
              </a:rPr>
              <a:t>человек начинает поститься?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F420560-95EE-417F-9F5E-40F24CC246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436" y="2001750"/>
            <a:ext cx="6770255" cy="456992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22211BD-7FFA-4ADB-BB69-1AC5E231AA2D}"/>
              </a:ext>
            </a:extLst>
          </p:cNvPr>
          <p:cNvSpPr txBox="1"/>
          <p:nvPr/>
        </p:nvSpPr>
        <p:spPr>
          <a:xfrm>
            <a:off x="7250546" y="2252845"/>
            <a:ext cx="472901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Малыш начинает привыкать к посту с </a:t>
            </a:r>
            <a:r>
              <a:rPr lang="ru-RU" sz="2400" b="1" dirty="0"/>
              <a:t>3-х лет</a:t>
            </a:r>
            <a:r>
              <a:rPr lang="ru-RU" sz="2400" dirty="0"/>
              <a:t>.</a:t>
            </a:r>
          </a:p>
          <a:p>
            <a:endParaRPr lang="ru-RU" sz="2400" dirty="0"/>
          </a:p>
          <a:p>
            <a:r>
              <a:rPr lang="ru-RU" sz="2400" dirty="0"/>
              <a:t>В этом возрасте он не может поститься наравне со взрослыми.</a:t>
            </a:r>
          </a:p>
          <a:p>
            <a:endParaRPr lang="ru-RU" sz="2400" dirty="0"/>
          </a:p>
          <a:p>
            <a:r>
              <a:rPr lang="ru-RU" sz="2400" dirty="0"/>
              <a:t>Но он уже в силах понять, что пост – </a:t>
            </a:r>
            <a:r>
              <a:rPr lang="ru-RU" sz="2400" b="1" dirty="0"/>
              <a:t>особое</a:t>
            </a:r>
            <a:r>
              <a:rPr lang="ru-RU" sz="2400" dirty="0"/>
              <a:t> </a:t>
            </a:r>
            <a:r>
              <a:rPr lang="ru-RU" sz="2400" b="1" dirty="0"/>
              <a:t>время</a:t>
            </a:r>
            <a:r>
              <a:rPr lang="ru-RU" sz="2400" dirty="0"/>
              <a:t> в году.</a:t>
            </a:r>
          </a:p>
        </p:txBody>
      </p:sp>
    </p:spTree>
    <p:extLst>
      <p:ext uri="{BB962C8B-B14F-4D97-AF65-F5344CB8AC3E}">
        <p14:creationId xmlns:p14="http://schemas.microsoft.com/office/powerpoint/2010/main" val="2780180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750"/>
                            </p:stCondLst>
                            <p:childTnLst>
                              <p:par>
                                <p:cTn id="1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D94A4FA-EC89-41C6-A35F-4A3A72FD6443}"/>
              </a:ext>
            </a:extLst>
          </p:cNvPr>
          <p:cNvSpPr/>
          <p:nvPr/>
        </p:nvSpPr>
        <p:spPr>
          <a:xfrm>
            <a:off x="0" y="12680"/>
            <a:ext cx="7623017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4400" b="1" dirty="0">
                <a:ln/>
                <a:solidFill>
                  <a:schemeClr val="accent3"/>
                </a:solidFill>
              </a:rPr>
              <a:t>Что делать, если я </a:t>
            </a:r>
          </a:p>
          <a:p>
            <a:pPr algn="ctr"/>
            <a:r>
              <a:rPr lang="ru-RU" sz="4400" b="1" dirty="0">
                <a:ln/>
                <a:solidFill>
                  <a:schemeClr val="accent3"/>
                </a:solidFill>
              </a:rPr>
              <a:t>не могу поститься так, </a:t>
            </a:r>
          </a:p>
          <a:p>
            <a:pPr algn="ctr"/>
            <a:r>
              <a:rPr lang="ru-RU" sz="4400" b="1" dirty="0">
                <a:ln/>
                <a:solidFill>
                  <a:schemeClr val="accent3"/>
                </a:solidFill>
              </a:rPr>
              <a:t>как написано в календаре?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9529020-0562-4EBD-A962-3A1100D6CD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8683" y="0"/>
            <a:ext cx="4574689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0660208-EF70-4847-A9BE-26F3F06119AA}"/>
              </a:ext>
            </a:extLst>
          </p:cNvPr>
          <p:cNvSpPr txBox="1"/>
          <p:nvPr/>
        </p:nvSpPr>
        <p:spPr>
          <a:xfrm>
            <a:off x="157845" y="2346514"/>
            <a:ext cx="75438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У каждого человека </a:t>
            </a:r>
            <a:r>
              <a:rPr lang="ru-RU" sz="2400" b="1" dirty="0"/>
              <a:t>своя мера </a:t>
            </a:r>
            <a:r>
              <a:rPr lang="ru-RU" sz="2400" dirty="0"/>
              <a:t>воздержания.</a:t>
            </a:r>
          </a:p>
          <a:p>
            <a:endParaRPr lang="ru-RU" sz="2400" dirty="0"/>
          </a:p>
          <a:p>
            <a:r>
              <a:rPr lang="ru-RU" sz="2400" dirty="0"/>
              <a:t>Она зависит от </a:t>
            </a:r>
            <a:r>
              <a:rPr lang="ru-RU" sz="2400" b="1" dirty="0"/>
              <a:t>возраста</a:t>
            </a:r>
            <a:r>
              <a:rPr lang="ru-RU" sz="2400" dirty="0"/>
              <a:t>, состояния </a:t>
            </a:r>
            <a:r>
              <a:rPr lang="ru-RU" sz="2400" b="1" dirty="0"/>
              <a:t>здоровья</a:t>
            </a:r>
            <a:r>
              <a:rPr lang="ru-RU" sz="2400" dirty="0"/>
              <a:t>, жизненных </a:t>
            </a:r>
            <a:r>
              <a:rPr lang="ru-RU" sz="2400" b="1" dirty="0"/>
              <a:t>обстоятельств</a:t>
            </a:r>
            <a:r>
              <a:rPr lang="ru-RU" sz="2400" dirty="0"/>
              <a:t>.</a:t>
            </a:r>
          </a:p>
          <a:p>
            <a:endParaRPr lang="ru-RU" sz="2400" dirty="0"/>
          </a:p>
          <a:p>
            <a:r>
              <a:rPr lang="ru-RU" sz="2400" dirty="0"/>
              <a:t>Эту меру христианин определяет вместе с </a:t>
            </a:r>
            <a:r>
              <a:rPr lang="ru-RU" sz="2400" b="1" dirty="0"/>
              <a:t>духовным</a:t>
            </a:r>
            <a:r>
              <a:rPr lang="ru-RU" sz="2400" dirty="0"/>
              <a:t> </a:t>
            </a:r>
            <a:r>
              <a:rPr lang="ru-RU" sz="2400" b="1" dirty="0"/>
              <a:t>отцом</a:t>
            </a:r>
            <a:r>
              <a:rPr lang="ru-RU" sz="2400" dirty="0"/>
              <a:t>.</a:t>
            </a:r>
          </a:p>
          <a:p>
            <a:endParaRPr lang="ru-RU" sz="2400" dirty="0"/>
          </a:p>
          <a:p>
            <a:r>
              <a:rPr lang="ru-RU" sz="2400" dirty="0"/>
              <a:t>Нужно помнить, что пост – это </a:t>
            </a:r>
            <a:r>
              <a:rPr lang="ru-RU" sz="2400" b="1" dirty="0"/>
              <a:t>духовная</a:t>
            </a:r>
            <a:r>
              <a:rPr lang="ru-RU" sz="2400" dirty="0"/>
              <a:t> работа. Пусть сначала небольшой, посильный, но все таки </a:t>
            </a:r>
            <a:r>
              <a:rPr lang="ru-RU" sz="2400" b="1" dirty="0"/>
              <a:t>труд</a:t>
            </a:r>
            <a:r>
              <a:rPr lang="ru-RU" sz="2400" dirty="0"/>
              <a:t>.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FB56F11-31BE-400C-AB69-92625DBBDB93}"/>
              </a:ext>
            </a:extLst>
          </p:cNvPr>
          <p:cNvSpPr/>
          <p:nvPr/>
        </p:nvSpPr>
        <p:spPr>
          <a:xfrm>
            <a:off x="78628" y="6256428"/>
            <a:ext cx="762301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4000" b="1" dirty="0">
                <a:ln/>
                <a:solidFill>
                  <a:schemeClr val="accent3"/>
                </a:solidFill>
              </a:rPr>
              <a:t>Стараться в меру своих сил!</a:t>
            </a:r>
          </a:p>
        </p:txBody>
      </p:sp>
    </p:spTree>
    <p:extLst>
      <p:ext uri="{BB962C8B-B14F-4D97-AF65-F5344CB8AC3E}">
        <p14:creationId xmlns:p14="http://schemas.microsoft.com/office/powerpoint/2010/main" val="4016743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4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4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AE242EF-2A1C-43BE-92D2-6042F2ED2D20}"/>
              </a:ext>
            </a:extLst>
          </p:cNvPr>
          <p:cNvSpPr/>
          <p:nvPr/>
        </p:nvSpPr>
        <p:spPr>
          <a:xfrm>
            <a:off x="474920" y="274536"/>
            <a:ext cx="5469567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2500" b="1" dirty="0">
                <a:latin typeface="Calibri" panose="020F0502020204030204" pitchFamily="34" charset="0"/>
                <a:cs typeface="Calibri" panose="020F0502020204030204" pitchFamily="34" charset="0"/>
              </a:rPr>
              <a:t>Пост</a:t>
            </a:r>
            <a:r>
              <a:rPr lang="ru-RU" sz="2500" dirty="0">
                <a:latin typeface="Calibri" panose="020F0502020204030204" pitchFamily="34" charset="0"/>
                <a:cs typeface="Calibri" panose="020F0502020204030204" pitchFamily="34" charset="0"/>
              </a:rPr>
              <a:t> укрепляет </a:t>
            </a:r>
            <a:r>
              <a:rPr lang="ru-RU" sz="2500" b="1" dirty="0">
                <a:latin typeface="Calibri" panose="020F0502020204030204" pitchFamily="34" charset="0"/>
                <a:cs typeface="Calibri" panose="020F0502020204030204" pitchFamily="34" charset="0"/>
              </a:rPr>
              <a:t>душу</a:t>
            </a:r>
            <a:r>
              <a:rPr lang="ru-RU" sz="2500" dirty="0">
                <a:latin typeface="Calibri" panose="020F0502020204030204" pitchFamily="34" charset="0"/>
                <a:cs typeface="Calibri" panose="020F0502020204030204" pitchFamily="34" charset="0"/>
              </a:rPr>
              <a:t>, делает ее </a:t>
            </a:r>
            <a:r>
              <a:rPr lang="ru-RU" sz="2500" b="1" dirty="0">
                <a:latin typeface="Calibri" panose="020F0502020204030204" pitchFamily="34" charset="0"/>
                <a:cs typeface="Calibri" panose="020F0502020204030204" pitchFamily="34" charset="0"/>
              </a:rPr>
              <a:t>сильной</a:t>
            </a:r>
            <a:r>
              <a:rPr lang="ru-RU" sz="2500" dirty="0">
                <a:latin typeface="Calibri" panose="020F0502020204030204" pitchFamily="34" charset="0"/>
                <a:cs typeface="Calibri" panose="020F0502020204030204" pitchFamily="34" charset="0"/>
              </a:rPr>
              <a:t>, способной противостоять греху.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sz="2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2500" dirty="0">
                <a:latin typeface="Calibri" panose="020F0502020204030204" pitchFamily="34" charset="0"/>
                <a:cs typeface="Calibri" panose="020F0502020204030204" pitchFamily="34" charset="0"/>
              </a:rPr>
              <a:t>Пост - время </a:t>
            </a:r>
            <a:r>
              <a:rPr lang="ru-RU" sz="2500" b="1" dirty="0">
                <a:latin typeface="Calibri" panose="020F0502020204030204" pitchFamily="34" charset="0"/>
                <a:cs typeface="Calibri" panose="020F0502020204030204" pitchFamily="34" charset="0"/>
              </a:rPr>
              <a:t>молитвы</a:t>
            </a:r>
            <a:r>
              <a:rPr lang="ru-RU" sz="2500" dirty="0">
                <a:latin typeface="Calibri" panose="020F0502020204030204" pitchFamily="34" charset="0"/>
                <a:cs typeface="Calibri" panose="020F0502020204030204" pitchFamily="34" charset="0"/>
              </a:rPr>
              <a:t> и </a:t>
            </a:r>
            <a:r>
              <a:rPr lang="ru-RU" sz="2500" b="1" dirty="0">
                <a:latin typeface="Calibri" panose="020F0502020204030204" pitchFamily="34" charset="0"/>
                <a:cs typeface="Calibri" panose="020F0502020204030204" pitchFamily="34" charset="0"/>
              </a:rPr>
              <a:t>добрых</a:t>
            </a:r>
            <a:r>
              <a:rPr lang="ru-RU" sz="2500" dirty="0">
                <a:latin typeface="Calibri" panose="020F0502020204030204" pitchFamily="34" charset="0"/>
                <a:cs typeface="Calibri" panose="020F0502020204030204" pitchFamily="34" charset="0"/>
              </a:rPr>
              <a:t> дел.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sz="2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2500" dirty="0">
                <a:latin typeface="Calibri" panose="020F0502020204030204" pitchFamily="34" charset="0"/>
                <a:cs typeface="Calibri" panose="020F0502020204030204" pitchFamily="34" charset="0"/>
              </a:rPr>
              <a:t>Пост – повод почаще ходить в </a:t>
            </a:r>
            <a:r>
              <a:rPr lang="ru-RU" sz="2500" b="1" dirty="0">
                <a:latin typeface="Calibri" panose="020F0502020204030204" pitchFamily="34" charset="0"/>
                <a:cs typeface="Calibri" panose="020F0502020204030204" pitchFamily="34" charset="0"/>
              </a:rPr>
              <a:t>храм</a:t>
            </a:r>
            <a:r>
              <a:rPr lang="ru-RU" sz="25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ru-RU" sz="2500" b="1" dirty="0">
                <a:latin typeface="Calibri" panose="020F0502020204030204" pitchFamily="34" charset="0"/>
                <a:cs typeface="Calibri" panose="020F0502020204030204" pitchFamily="34" charset="0"/>
              </a:rPr>
              <a:t>навестить</a:t>
            </a:r>
            <a:r>
              <a:rPr lang="ru-RU" sz="2500" dirty="0">
                <a:latin typeface="Calibri" panose="020F0502020204030204" pitchFamily="34" charset="0"/>
                <a:cs typeface="Calibri" panose="020F0502020204030204" pitchFamily="34" charset="0"/>
              </a:rPr>
              <a:t> больных родственников, сделать что-то </a:t>
            </a:r>
            <a:r>
              <a:rPr lang="ru-RU" sz="2500" b="1" dirty="0">
                <a:latin typeface="Calibri" panose="020F0502020204030204" pitchFamily="34" charset="0"/>
                <a:cs typeface="Calibri" panose="020F0502020204030204" pitchFamily="34" charset="0"/>
              </a:rPr>
              <a:t>приятное</a:t>
            </a:r>
            <a:r>
              <a:rPr lang="ru-RU" sz="2500" dirty="0">
                <a:latin typeface="Calibri" panose="020F0502020204030204" pitchFamily="34" charset="0"/>
                <a:cs typeface="Calibri" panose="020F0502020204030204" pitchFamily="34" charset="0"/>
              </a:rPr>
              <a:t> родителям, братьям и сестрам. </a:t>
            </a:r>
          </a:p>
          <a:p>
            <a:endParaRPr lang="ru-RU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2C23621-B15E-4D4D-97F5-30CD64B216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4487" y="425302"/>
            <a:ext cx="6220047" cy="414669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3B609F7-3610-4D13-A709-CBFA1AFB5EC0}"/>
              </a:ext>
            </a:extLst>
          </p:cNvPr>
          <p:cNvSpPr txBox="1"/>
          <p:nvPr/>
        </p:nvSpPr>
        <p:spPr>
          <a:xfrm>
            <a:off x="1752600" y="5414405"/>
            <a:ext cx="86868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latin typeface="Calibri" panose="020F0502020204030204" pitchFamily="34" charset="0"/>
                <a:cs typeface="Calibri" panose="020F0502020204030204" pitchFamily="34" charset="0"/>
              </a:rPr>
              <a:t>Тогда наш </a:t>
            </a:r>
            <a:r>
              <a:rPr lang="ru-RU" sz="2800" b="1" dirty="0">
                <a:latin typeface="Calibri" panose="020F0502020204030204" pitchFamily="34" charset="0"/>
                <a:cs typeface="Calibri" panose="020F0502020204030204" pitchFamily="34" charset="0"/>
              </a:rPr>
              <a:t>пост</a:t>
            </a:r>
            <a:r>
              <a:rPr lang="ru-RU" sz="2800" dirty="0">
                <a:latin typeface="Calibri" panose="020F0502020204030204" pitchFamily="34" charset="0"/>
                <a:cs typeface="Calibri" panose="020F0502020204030204" pitchFamily="34" charset="0"/>
              </a:rPr>
              <a:t> будет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800" dirty="0">
                <a:latin typeface="Calibri" panose="020F0502020204030204" pitchFamily="34" charset="0"/>
                <a:cs typeface="Calibri" panose="020F0502020204030204" pitchFamily="34" charset="0"/>
              </a:rPr>
              <a:t>принят Господом 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ru-RU" sz="2800" dirty="0">
                <a:latin typeface="Calibri" panose="020F0502020204030204" pitchFamily="34" charset="0"/>
                <a:cs typeface="Calibri" panose="020F0502020204030204" pitchFamily="34" charset="0"/>
              </a:rPr>
              <a:t>и послужит </a:t>
            </a:r>
            <a:r>
              <a:rPr lang="ru-RU" sz="2800" b="1" dirty="0">
                <a:latin typeface="Calibri" panose="020F0502020204030204" pitchFamily="34" charset="0"/>
                <a:cs typeface="Calibri" panose="020F0502020204030204" pitchFamily="34" charset="0"/>
              </a:rPr>
              <a:t>на пользу</a:t>
            </a:r>
            <a:r>
              <a:rPr lang="ru-RU" sz="2800" dirty="0">
                <a:latin typeface="Calibri" panose="020F0502020204030204" pitchFamily="34" charset="0"/>
                <a:cs typeface="Calibri" panose="020F0502020204030204" pitchFamily="34" charset="0"/>
              </a:rPr>
              <a:t> нашей </a:t>
            </a:r>
            <a:r>
              <a:rPr lang="ru-RU" sz="2800" b="1" dirty="0">
                <a:latin typeface="Calibri" panose="020F0502020204030204" pitchFamily="34" charset="0"/>
                <a:cs typeface="Calibri" panose="020F0502020204030204" pitchFamily="34" charset="0"/>
              </a:rPr>
              <a:t>душе</a:t>
            </a:r>
            <a:r>
              <a:rPr lang="ru-RU" sz="28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9312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4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vatars.mds.yandex.net/i?id=6003e790ed8aaa33d626dfe57c9c1385_l-5252493-images-thumbs&amp;n=13">
            <a:extLst>
              <a:ext uri="{FF2B5EF4-FFF2-40B4-BE49-F238E27FC236}">
                <a16:creationId xmlns:a16="http://schemas.microsoft.com/office/drawing/2014/main" id="{92CA6105-5D18-4DD9-86E0-FBDF22C129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128" y="2793010"/>
            <a:ext cx="5634306" cy="3950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D899AFF-8461-40F5-A3A9-BB0BC07561DD}"/>
              </a:ext>
            </a:extLst>
          </p:cNvPr>
          <p:cNvSpPr txBox="1"/>
          <p:nvPr/>
        </p:nvSpPr>
        <p:spPr>
          <a:xfrm>
            <a:off x="-62745" y="1252871"/>
            <a:ext cx="59571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dirty="0">
                <a:latin typeface="Calibri" panose="020F0502020204030204" pitchFamily="34" charset="0"/>
                <a:cs typeface="Calibri" panose="020F0502020204030204" pitchFamily="34" charset="0"/>
              </a:rPr>
              <a:t>Чтобы владеть своим телом, спортсмен постоянно тренируется. </a:t>
            </a:r>
          </a:p>
          <a:p>
            <a:pPr algn="ctr"/>
            <a:r>
              <a:rPr lang="ru-RU" sz="2200" dirty="0">
                <a:latin typeface="Calibri" panose="020F0502020204030204" pitchFamily="34" charset="0"/>
                <a:cs typeface="Calibri" panose="020F0502020204030204" pitchFamily="34" charset="0"/>
              </a:rPr>
              <a:t>Успех – результат долгих и частых </a:t>
            </a:r>
            <a:r>
              <a:rPr lang="ru-RU" sz="2200" b="1" dirty="0">
                <a:latin typeface="Calibri" panose="020F0502020204030204" pitchFamily="34" charset="0"/>
                <a:cs typeface="Calibri" panose="020F0502020204030204" pitchFamily="34" charset="0"/>
              </a:rPr>
              <a:t>тренировок</a:t>
            </a:r>
            <a:r>
              <a:rPr lang="ru-RU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1028" name="Picture 4" descr="https://avatars.mds.yandex.net/i?id=4e10e3e27367c9521e21564550e58e93_l-4391252-images-thumbs&amp;n=13">
            <a:extLst>
              <a:ext uri="{FF2B5EF4-FFF2-40B4-BE49-F238E27FC236}">
                <a16:creationId xmlns:a16="http://schemas.microsoft.com/office/drawing/2014/main" id="{178BFE83-4B58-4421-B092-8DB4EAF5DF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7567" y="2907310"/>
            <a:ext cx="5934633" cy="3956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E2B18D3-376F-4D22-976C-2138F8D9C0A7}"/>
              </a:ext>
            </a:extLst>
          </p:cNvPr>
          <p:cNvSpPr txBox="1"/>
          <p:nvPr/>
        </p:nvSpPr>
        <p:spPr>
          <a:xfrm>
            <a:off x="6165410" y="1083594"/>
            <a:ext cx="595718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dirty="0">
                <a:latin typeface="Calibri" panose="020F0502020204030204" pitchFamily="34" charset="0"/>
                <a:cs typeface="Calibri" panose="020F0502020204030204" pitchFamily="34" charset="0"/>
              </a:rPr>
              <a:t>Чтобы научиться</a:t>
            </a:r>
          </a:p>
          <a:p>
            <a:pPr algn="ctr"/>
            <a:r>
              <a:rPr lang="ru-RU" sz="2200" dirty="0">
                <a:latin typeface="Calibri" panose="020F0502020204030204" pitchFamily="34" charset="0"/>
                <a:cs typeface="Calibri" panose="020F0502020204030204" pitchFamily="34" charset="0"/>
              </a:rPr>
              <a:t>сдерживать гнев, терпеть обиды, прощать, тоже нужно постоянно тренироваться. </a:t>
            </a:r>
          </a:p>
          <a:p>
            <a:pPr algn="ctr"/>
            <a:r>
              <a:rPr lang="ru-RU" sz="2200" dirty="0">
                <a:latin typeface="Calibri" panose="020F0502020204030204" pitchFamily="34" charset="0"/>
                <a:cs typeface="Calibri" panose="020F0502020204030204" pitchFamily="34" charset="0"/>
              </a:rPr>
              <a:t>Одно из таких упражнений для души - </a:t>
            </a:r>
            <a:r>
              <a:rPr lang="ru-RU" sz="2200" b="1" dirty="0">
                <a:latin typeface="Calibri" panose="020F0502020204030204" pitchFamily="34" charset="0"/>
                <a:cs typeface="Calibri" panose="020F0502020204030204" pitchFamily="34" charset="0"/>
              </a:rPr>
              <a:t>пост</a:t>
            </a:r>
            <a:r>
              <a:rPr lang="ru-RU" sz="2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C7E12BC-63B6-4698-8413-D68A81753F89}"/>
              </a:ext>
            </a:extLst>
          </p:cNvPr>
          <p:cNvSpPr/>
          <p:nvPr/>
        </p:nvSpPr>
        <p:spPr>
          <a:xfrm>
            <a:off x="2948547" y="0"/>
            <a:ext cx="68682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5400" b="1" dirty="0">
                <a:ln/>
                <a:solidFill>
                  <a:schemeClr val="accent3"/>
                </a:solidFill>
              </a:rPr>
              <a:t>Для чего нужен пост?</a:t>
            </a:r>
          </a:p>
        </p:txBody>
      </p:sp>
    </p:spTree>
    <p:extLst>
      <p:ext uri="{BB962C8B-B14F-4D97-AF65-F5344CB8AC3E}">
        <p14:creationId xmlns:p14="http://schemas.microsoft.com/office/powerpoint/2010/main" val="3774580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7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2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25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2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25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75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4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E6800FF-B8B7-4D7E-8EFF-76C895273EE8}"/>
              </a:ext>
            </a:extLst>
          </p:cNvPr>
          <p:cNvSpPr txBox="1"/>
          <p:nvPr/>
        </p:nvSpPr>
        <p:spPr>
          <a:xfrm>
            <a:off x="1509231" y="1508756"/>
            <a:ext cx="9173537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3200" dirty="0">
                <a:latin typeface="Calibri" panose="020F0502020204030204" pitchFamily="34" charset="0"/>
                <a:cs typeface="Calibri" panose="020F0502020204030204" pitchFamily="34" charset="0"/>
              </a:rPr>
              <a:t>человек </a:t>
            </a:r>
            <a:r>
              <a:rPr lang="ru-RU" sz="3200" b="1" dirty="0">
                <a:latin typeface="Calibri" panose="020F0502020204030204" pitchFamily="34" charset="0"/>
                <a:cs typeface="Calibri" panose="020F0502020204030204" pitchFamily="34" charset="0"/>
              </a:rPr>
              <a:t>ограничивает</a:t>
            </a:r>
            <a:r>
              <a:rPr lang="ru-RU" sz="3200" dirty="0">
                <a:latin typeface="Calibri" panose="020F0502020204030204" pitchFamily="34" charset="0"/>
                <a:cs typeface="Calibri" panose="020F0502020204030204" pitchFamily="34" charset="0"/>
              </a:rPr>
              <a:t> себя в </a:t>
            </a:r>
            <a:r>
              <a:rPr lang="ru-RU" sz="3200" b="1" dirty="0">
                <a:latin typeface="Calibri" panose="020F0502020204030204" pitchFamily="34" charset="0"/>
                <a:cs typeface="Calibri" panose="020F0502020204030204" pitchFamily="34" charset="0"/>
              </a:rPr>
              <a:t>пище</a:t>
            </a:r>
            <a:r>
              <a:rPr lang="ru-RU" sz="3200" dirty="0">
                <a:latin typeface="Calibri" panose="020F0502020204030204" pitchFamily="34" charset="0"/>
                <a:cs typeface="Calibri" panose="020F0502020204030204" pitchFamily="34" charset="0"/>
              </a:rPr>
              <a:t> либо вообще ничего не ест и не пьет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3200" b="1" dirty="0">
                <a:latin typeface="Calibri" panose="020F0502020204030204" pitchFamily="34" charset="0"/>
                <a:cs typeface="Calibri" panose="020F0502020204030204" pitchFamily="34" charset="0"/>
              </a:rPr>
              <a:t>воздерживается</a:t>
            </a:r>
            <a:r>
              <a:rPr lang="ru-RU" sz="3200" dirty="0">
                <a:latin typeface="Calibri" panose="020F0502020204030204" pitchFamily="34" charset="0"/>
                <a:cs typeface="Calibri" panose="020F0502020204030204" pitchFamily="34" charset="0"/>
              </a:rPr>
              <a:t> от </a:t>
            </a:r>
            <a:r>
              <a:rPr lang="ru-RU" sz="3200" b="1" dirty="0">
                <a:latin typeface="Calibri" panose="020F0502020204030204" pitchFamily="34" charset="0"/>
                <a:cs typeface="Calibri" panose="020F0502020204030204" pitchFamily="34" charset="0"/>
              </a:rPr>
              <a:t>удовольствий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3200" dirty="0">
                <a:latin typeface="Calibri" panose="020F0502020204030204" pitchFamily="34" charset="0"/>
                <a:cs typeface="Calibri" panose="020F0502020204030204" pitchFamily="34" charset="0"/>
              </a:rPr>
              <a:t>старается делать </a:t>
            </a:r>
            <a:r>
              <a:rPr lang="ru-RU" sz="3200" b="1" dirty="0">
                <a:latin typeface="Calibri" panose="020F0502020204030204" pitchFamily="34" charset="0"/>
                <a:cs typeface="Calibri" panose="020F0502020204030204" pitchFamily="34" charset="0"/>
              </a:rPr>
              <a:t>добрые</a:t>
            </a:r>
            <a:r>
              <a:rPr lang="ru-RU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3200" b="1" dirty="0">
                <a:latin typeface="Calibri" panose="020F0502020204030204" pitchFamily="34" charset="0"/>
                <a:cs typeface="Calibri" panose="020F0502020204030204" pitchFamily="34" charset="0"/>
              </a:rPr>
              <a:t>дела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3200" dirty="0">
                <a:latin typeface="Calibri" panose="020F0502020204030204" pitchFamily="34" charset="0"/>
                <a:cs typeface="Calibri" panose="020F0502020204030204" pitchFamily="34" charset="0"/>
              </a:rPr>
              <a:t>время для </a:t>
            </a:r>
            <a:r>
              <a:rPr lang="ru-RU" sz="3200" b="1" dirty="0">
                <a:latin typeface="Calibri" panose="020F0502020204030204" pitchFamily="34" charset="0"/>
                <a:cs typeface="Calibri" panose="020F0502020204030204" pitchFamily="34" charset="0"/>
              </a:rPr>
              <a:t>покаяния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47DECD8-A2DA-4AF0-AB48-99D8A44C9068}"/>
              </a:ext>
            </a:extLst>
          </p:cNvPr>
          <p:cNvSpPr/>
          <p:nvPr/>
        </p:nvSpPr>
        <p:spPr>
          <a:xfrm>
            <a:off x="2295430" y="182171"/>
            <a:ext cx="797134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5400" b="1" dirty="0">
                <a:ln/>
                <a:solidFill>
                  <a:schemeClr val="accent3"/>
                </a:solidFill>
              </a:rPr>
              <a:t>Пост – это время, когда…</a:t>
            </a:r>
          </a:p>
        </p:txBody>
      </p:sp>
    </p:spTree>
    <p:extLst>
      <p:ext uri="{BB962C8B-B14F-4D97-AF65-F5344CB8AC3E}">
        <p14:creationId xmlns:p14="http://schemas.microsoft.com/office/powerpoint/2010/main" val="151762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4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4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4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4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4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4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4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inteq-bau.ru/wp-content/uploads/1/7/b/17bdd3acdba7a0853f95775c978a4b83.jpeg">
            <a:extLst>
              <a:ext uri="{FF2B5EF4-FFF2-40B4-BE49-F238E27FC236}">
                <a16:creationId xmlns:a16="http://schemas.microsoft.com/office/drawing/2014/main" id="{A69BCE45-5B99-478A-955B-88E4DBA66E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08" y="910529"/>
            <a:ext cx="4796614" cy="3202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247wallst.com/wp-content/uploads/2017/10/say-no.jpg">
            <a:extLst>
              <a:ext uri="{FF2B5EF4-FFF2-40B4-BE49-F238E27FC236}">
                <a16:creationId xmlns:a16="http://schemas.microsoft.com/office/drawing/2014/main" id="{947BD8E8-47A7-45E9-8D5C-E35EB2446E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674" y="910529"/>
            <a:ext cx="6045325" cy="3398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avatars.mds.yandex.net/i?id=f899313acc295df9e512e910e4ebca1824a95ed5-10415001-images-thumbs&amp;n=13">
            <a:extLst>
              <a:ext uri="{FF2B5EF4-FFF2-40B4-BE49-F238E27FC236}">
                <a16:creationId xmlns:a16="http://schemas.microsoft.com/office/drawing/2014/main" id="{08CA9E37-0FA0-4F28-B63C-0D8EC9DA10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7483" y="3696992"/>
            <a:ext cx="4731632" cy="3161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1F33C20-1D49-4725-BA85-D0FF7A677018}"/>
              </a:ext>
            </a:extLst>
          </p:cNvPr>
          <p:cNvSpPr/>
          <p:nvPr/>
        </p:nvSpPr>
        <p:spPr>
          <a:xfrm>
            <a:off x="1531802" y="28877"/>
            <a:ext cx="91283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5400" b="1" dirty="0">
                <a:ln/>
                <a:solidFill>
                  <a:schemeClr val="accent3"/>
                </a:solidFill>
              </a:rPr>
              <a:t>Пост учит нас говорить «нет»</a:t>
            </a:r>
          </a:p>
        </p:txBody>
      </p:sp>
    </p:spTree>
    <p:extLst>
      <p:ext uri="{BB962C8B-B14F-4D97-AF65-F5344CB8AC3E}">
        <p14:creationId xmlns:p14="http://schemas.microsoft.com/office/powerpoint/2010/main" val="1337991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200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4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6AE2735-9CD9-47A6-BC43-1F642DFC8954}"/>
              </a:ext>
            </a:extLst>
          </p:cNvPr>
          <p:cNvSpPr/>
          <p:nvPr/>
        </p:nvSpPr>
        <p:spPr>
          <a:xfrm>
            <a:off x="2957293" y="28877"/>
            <a:ext cx="62774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5400" b="1" dirty="0">
                <a:ln/>
                <a:solidFill>
                  <a:schemeClr val="accent3"/>
                </a:solidFill>
              </a:rPr>
              <a:t>Кто придумал пост?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01F2614-A4B9-4176-AAE1-E124C117390B}"/>
              </a:ext>
            </a:extLst>
          </p:cNvPr>
          <p:cNvSpPr txBox="1"/>
          <p:nvPr/>
        </p:nvSpPr>
        <p:spPr>
          <a:xfrm>
            <a:off x="316871" y="1133276"/>
            <a:ext cx="37481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Пост установлен </a:t>
            </a:r>
            <a:r>
              <a:rPr lang="ru-RU" b="1" dirty="0"/>
              <a:t>Богом</a:t>
            </a:r>
            <a:r>
              <a:rPr lang="ru-RU" dirty="0"/>
              <a:t> в раю. Через </a:t>
            </a:r>
            <a:r>
              <a:rPr lang="ru-RU" b="1" dirty="0"/>
              <a:t>воздержание</a:t>
            </a:r>
            <a:r>
              <a:rPr lang="ru-RU" dirty="0"/>
              <a:t> и </a:t>
            </a:r>
            <a:r>
              <a:rPr lang="ru-RU" b="1" dirty="0"/>
              <a:t>послушание</a:t>
            </a:r>
            <a:r>
              <a:rPr lang="ru-RU" dirty="0"/>
              <a:t> Адам и </a:t>
            </a:r>
            <a:r>
              <a:rPr lang="ru-RU" dirty="0" err="1"/>
              <a:t>Евва</a:t>
            </a:r>
            <a:r>
              <a:rPr lang="ru-RU" dirty="0"/>
              <a:t> должны были утвердиться в добром делании.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8AE5EC2-969D-4AEB-B38D-CDA9675CF91A}"/>
              </a:ext>
            </a:extLst>
          </p:cNvPr>
          <p:cNvSpPr txBox="1"/>
          <p:nvPr/>
        </p:nvSpPr>
        <p:spPr>
          <a:xfrm>
            <a:off x="4065005" y="858847"/>
            <a:ext cx="37481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Постились ветхозаветные </a:t>
            </a:r>
            <a:r>
              <a:rPr lang="ru-RU" b="1" dirty="0"/>
              <a:t>праведники </a:t>
            </a:r>
            <a:r>
              <a:rPr lang="ru-RU" dirty="0"/>
              <a:t>пророки Моисей, Илия, </a:t>
            </a:r>
            <a:r>
              <a:rPr lang="ru-RU" dirty="0" err="1"/>
              <a:t>богоотец</a:t>
            </a:r>
            <a:r>
              <a:rPr lang="ru-RU" dirty="0"/>
              <a:t> Иоаким и другие.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72C0F8E-4B74-4FFC-A362-5817E01BD5A3}"/>
              </a:ext>
            </a:extLst>
          </p:cNvPr>
          <p:cNvSpPr txBox="1"/>
          <p:nvPr/>
        </p:nvSpPr>
        <p:spPr>
          <a:xfrm>
            <a:off x="8126995" y="1195068"/>
            <a:ext cx="37481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Постился Сам наш </a:t>
            </a:r>
            <a:r>
              <a:rPr lang="ru-RU" b="1" dirty="0"/>
              <a:t>Господь</a:t>
            </a:r>
            <a:r>
              <a:rPr lang="ru-RU" dirty="0"/>
              <a:t> Исус Христос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2A81297-78B6-4990-8ED1-FD1D5A3018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833" b="4866"/>
          <a:stretch/>
        </p:blipFill>
        <p:spPr>
          <a:xfrm>
            <a:off x="869873" y="2396255"/>
            <a:ext cx="2426331" cy="425628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8F14E8E-5790-49A0-A663-DAA701DEDD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33" t="3916" r="4950" b="7737"/>
          <a:stretch/>
        </p:blipFill>
        <p:spPr>
          <a:xfrm>
            <a:off x="4341506" y="1782177"/>
            <a:ext cx="2426331" cy="3172524"/>
          </a:xfrm>
          <a:prstGeom prst="rect">
            <a:avLst/>
          </a:prstGeom>
        </p:spPr>
      </p:pic>
      <p:pic>
        <p:nvPicPr>
          <p:cNvPr id="1026" name="Picture 2" descr="Пророк Божий Илия, 20 июля / 2 августа">
            <a:extLst>
              <a:ext uri="{FF2B5EF4-FFF2-40B4-BE49-F238E27FC236}">
                <a16:creationId xmlns:a16="http://schemas.microsoft.com/office/drawing/2014/main" id="{D7C302CD-0630-40F0-94B3-F4C56C6911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7" t="4753" r="5987" b="11023"/>
          <a:stretch/>
        </p:blipFill>
        <p:spPr bwMode="auto">
          <a:xfrm>
            <a:off x="5510245" y="3793704"/>
            <a:ext cx="2607225" cy="3035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Искушение Христа — Википедия">
            <a:extLst>
              <a:ext uri="{FF2B5EF4-FFF2-40B4-BE49-F238E27FC236}">
                <a16:creationId xmlns:a16="http://schemas.microsoft.com/office/drawing/2014/main" id="{50278C38-C9CF-466E-94F2-2F7BD45C39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7444" y="2037336"/>
            <a:ext cx="3240647" cy="3901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9337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4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D5A7A2D-1CC5-4F65-8C0D-6D4755625DBD}"/>
              </a:ext>
            </a:extLst>
          </p:cNvPr>
          <p:cNvSpPr txBox="1"/>
          <p:nvPr/>
        </p:nvSpPr>
        <p:spPr>
          <a:xfrm>
            <a:off x="1697945" y="118017"/>
            <a:ext cx="38702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/>
              <a:t>год – 365 дней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5755CAA-DF93-4238-AEB4-56D2C5DB1D68}"/>
              </a:ext>
            </a:extLst>
          </p:cNvPr>
          <p:cNvSpPr txBox="1"/>
          <p:nvPr/>
        </p:nvSpPr>
        <p:spPr>
          <a:xfrm>
            <a:off x="373093" y="2261406"/>
            <a:ext cx="65199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3600" dirty="0">
                <a:latin typeface="Calibri" panose="020F0502020204030204" pitchFamily="34" charset="0"/>
                <a:cs typeface="Calibri" panose="020F0502020204030204" pitchFamily="34" charset="0"/>
              </a:rPr>
              <a:t>примерно 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200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3600" dirty="0">
                <a:latin typeface="Calibri" panose="020F0502020204030204" pitchFamily="34" charset="0"/>
                <a:cs typeface="Calibri" panose="020F0502020204030204" pitchFamily="34" charset="0"/>
              </a:rPr>
              <a:t>дней - </a:t>
            </a:r>
            <a:r>
              <a:rPr lang="ru-RU" sz="3600" b="1" dirty="0">
                <a:latin typeface="Calibri" panose="020F0502020204030204" pitchFamily="34" charset="0"/>
                <a:cs typeface="Calibri" panose="020F0502020204030204" pitchFamily="34" charset="0"/>
              </a:rPr>
              <a:t>постные</a:t>
            </a:r>
          </a:p>
        </p:txBody>
      </p:sp>
      <p:sp>
        <p:nvSpPr>
          <p:cNvPr id="6" name="Стрелка: вниз 5">
            <a:extLst>
              <a:ext uri="{FF2B5EF4-FFF2-40B4-BE49-F238E27FC236}">
                <a16:creationId xmlns:a16="http://schemas.microsoft.com/office/drawing/2014/main" id="{0F107270-CC4B-446E-85A6-CAF07BF78097}"/>
              </a:ext>
            </a:extLst>
          </p:cNvPr>
          <p:cNvSpPr/>
          <p:nvPr/>
        </p:nvSpPr>
        <p:spPr>
          <a:xfrm>
            <a:off x="3127230" y="970596"/>
            <a:ext cx="697117" cy="1191522"/>
          </a:xfrm>
          <a:prstGeom prst="down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id="{00CE6209-C961-45E3-9A12-93F00DA40DCA}"/>
              </a:ext>
            </a:extLst>
          </p:cNvPr>
          <p:cNvCxnSpPr>
            <a:cxnSpLocks/>
          </p:cNvCxnSpPr>
          <p:nvPr/>
        </p:nvCxnSpPr>
        <p:spPr>
          <a:xfrm flipH="1">
            <a:off x="1073888" y="3043809"/>
            <a:ext cx="1702929" cy="1386910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885BC6F0-A505-4438-BC94-A48546C2E0ED}"/>
              </a:ext>
            </a:extLst>
          </p:cNvPr>
          <p:cNvCxnSpPr>
            <a:cxnSpLocks/>
          </p:cNvCxnSpPr>
          <p:nvPr/>
        </p:nvCxnSpPr>
        <p:spPr>
          <a:xfrm>
            <a:off x="3687513" y="3055615"/>
            <a:ext cx="1575603" cy="1505752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1FB42E11-CC56-4547-83E0-11D42DC8CA4B}"/>
              </a:ext>
            </a:extLst>
          </p:cNvPr>
          <p:cNvSpPr txBox="1"/>
          <p:nvPr/>
        </p:nvSpPr>
        <p:spPr>
          <a:xfrm>
            <a:off x="-637849" y="4702863"/>
            <a:ext cx="46715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latin typeface="Calibri" panose="020F0502020204030204" pitchFamily="34" charset="0"/>
                <a:cs typeface="Calibri" panose="020F0502020204030204" pitchFamily="34" charset="0"/>
              </a:rPr>
              <a:t>однодневные</a:t>
            </a:r>
            <a:r>
              <a:rPr lang="ru-RU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/>
            <a:r>
              <a:rPr lang="ru-RU" sz="3600" dirty="0">
                <a:latin typeface="Calibri" panose="020F0502020204030204" pitchFamily="34" charset="0"/>
                <a:cs typeface="Calibri" panose="020F0502020204030204" pitchFamily="34" charset="0"/>
              </a:rPr>
              <a:t>посты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D8F8976-DAEA-4E4B-B089-C6D2F9BE3B0B}"/>
              </a:ext>
            </a:extLst>
          </p:cNvPr>
          <p:cNvSpPr txBox="1"/>
          <p:nvPr/>
        </p:nvSpPr>
        <p:spPr>
          <a:xfrm>
            <a:off x="3020832" y="4687075"/>
            <a:ext cx="50912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latin typeface="Calibri" panose="020F0502020204030204" pitchFamily="34" charset="0"/>
                <a:cs typeface="Calibri" panose="020F0502020204030204" pitchFamily="34" charset="0"/>
              </a:rPr>
              <a:t>многодневные</a:t>
            </a:r>
            <a:r>
              <a:rPr lang="ru-RU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/>
            <a:r>
              <a:rPr lang="ru-RU" sz="3600" dirty="0">
                <a:latin typeface="Calibri" panose="020F0502020204030204" pitchFamily="34" charset="0"/>
                <a:cs typeface="Calibri" panose="020F0502020204030204" pitchFamily="34" charset="0"/>
              </a:rPr>
              <a:t>посты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448856C2-3D7B-4410-A4A6-FBF8BA3B4A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04" t="1137" r="2340" b="3037"/>
          <a:stretch/>
        </p:blipFill>
        <p:spPr>
          <a:xfrm>
            <a:off x="7432313" y="143140"/>
            <a:ext cx="4607987" cy="6571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956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8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8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905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3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 animBg="1"/>
      <p:bldP spid="15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0664235-5082-4850-A02E-2BB57A396CCB}"/>
              </a:ext>
            </a:extLst>
          </p:cNvPr>
          <p:cNvSpPr/>
          <p:nvPr/>
        </p:nvSpPr>
        <p:spPr>
          <a:xfrm>
            <a:off x="2862393" y="99712"/>
            <a:ext cx="646722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5400" b="1" dirty="0">
                <a:ln/>
                <a:solidFill>
                  <a:schemeClr val="accent3"/>
                </a:solidFill>
              </a:rPr>
              <a:t>Однодневные посты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1DA96A-8538-4CAA-B158-64A05093236A}"/>
              </a:ext>
            </a:extLst>
          </p:cNvPr>
          <p:cNvSpPr txBox="1"/>
          <p:nvPr/>
        </p:nvSpPr>
        <p:spPr>
          <a:xfrm>
            <a:off x="458221" y="6194051"/>
            <a:ext cx="11354551" cy="584775"/>
          </a:xfrm>
          <a:prstGeom prst="rect">
            <a:avLst/>
          </a:prstGeom>
          <a:noFill/>
          <a:ln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Воспоминание предательства Иудой Христа за 30 серебряников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85B5736-2206-4592-A48F-43E20F0078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745" r="13523"/>
          <a:stretch/>
        </p:blipFill>
        <p:spPr>
          <a:xfrm>
            <a:off x="120982" y="1079472"/>
            <a:ext cx="4021751" cy="3563599"/>
          </a:xfrm>
          <a:prstGeom prst="rect">
            <a:avLst/>
          </a:prstGeom>
        </p:spPr>
      </p:pic>
      <p:pic>
        <p:nvPicPr>
          <p:cNvPr id="3078" name="Picture 6" descr="https://avatars.mds.yandex.net/i?id=5225cb2a4df1e10663712c7bbb7eceed9f848d3a-9181971-images-thumbs&amp;n=13">
            <a:extLst>
              <a:ext uri="{FF2B5EF4-FFF2-40B4-BE49-F238E27FC236}">
                <a16:creationId xmlns:a16="http://schemas.microsoft.com/office/drawing/2014/main" id="{7F634B94-D2AE-4766-900B-BCB3A4792F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4725" y="2940862"/>
            <a:ext cx="5042406" cy="3204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avatars.mds.yandex.net/i?id=544439b59984add11740cdff75b5fd006190e993-8567975-images-thumbs&amp;n=13">
            <a:extLst>
              <a:ext uri="{FF2B5EF4-FFF2-40B4-BE49-F238E27FC236}">
                <a16:creationId xmlns:a16="http://schemas.microsoft.com/office/drawing/2014/main" id="{06686D3E-B269-49A0-B7AD-87D6DDCC6B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7828" y="1023042"/>
            <a:ext cx="3753190" cy="3903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46DFA5A-3B0B-4BB7-B2C1-1280BFA6DBA7}"/>
              </a:ext>
            </a:extLst>
          </p:cNvPr>
          <p:cNvSpPr txBox="1"/>
          <p:nvPr/>
        </p:nvSpPr>
        <p:spPr>
          <a:xfrm>
            <a:off x="5168228" y="1661020"/>
            <a:ext cx="314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СРЕДА 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1013266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75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718ACA3-6309-4184-954A-F7ABCBC701A0}"/>
              </a:ext>
            </a:extLst>
          </p:cNvPr>
          <p:cNvSpPr txBox="1"/>
          <p:nvPr/>
        </p:nvSpPr>
        <p:spPr>
          <a:xfrm>
            <a:off x="4483463" y="191401"/>
            <a:ext cx="25621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ПЯТНИЦА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5392640-A925-43EB-A802-C47B8DBD21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296" t="6732" r="6609" b="8185"/>
          <a:stretch/>
        </p:blipFill>
        <p:spPr>
          <a:xfrm>
            <a:off x="74428" y="584775"/>
            <a:ext cx="3585029" cy="461056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CC8BA44-7914-4C2D-A904-5D477181CC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5385"/>
          <a:stretch/>
        </p:blipFill>
        <p:spPr>
          <a:xfrm>
            <a:off x="7045592" y="754911"/>
            <a:ext cx="5146408" cy="348891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5EDD562-468A-4EBF-8C82-42D6C620FA2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14" t="4141" r="3626" b="4055"/>
          <a:stretch/>
        </p:blipFill>
        <p:spPr>
          <a:xfrm>
            <a:off x="3659457" y="928617"/>
            <a:ext cx="3836599" cy="497253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811B431-DE85-44CE-8841-C64B612260D3}"/>
              </a:ext>
            </a:extLst>
          </p:cNvPr>
          <p:cNvSpPr txBox="1"/>
          <p:nvPr/>
        </p:nvSpPr>
        <p:spPr>
          <a:xfrm>
            <a:off x="131135" y="5780782"/>
            <a:ext cx="11929730" cy="1077218"/>
          </a:xfrm>
          <a:prstGeom prst="rect">
            <a:avLst/>
          </a:prstGeom>
          <a:noFill/>
          <a:ln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Воспоминание крестных страданий и смерти </a:t>
            </a:r>
          </a:p>
          <a:p>
            <a:pPr algn="ctr"/>
            <a:r>
              <a:rPr lang="ru-RU" sz="3200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Господа нашего Исуса Христа</a:t>
            </a:r>
          </a:p>
        </p:txBody>
      </p:sp>
    </p:spTree>
    <p:extLst>
      <p:ext uri="{BB962C8B-B14F-4D97-AF65-F5344CB8AC3E}">
        <p14:creationId xmlns:p14="http://schemas.microsoft.com/office/powerpoint/2010/main" val="437666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4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0574347-EECA-4B47-86D8-C5370376AA47}"/>
              </a:ext>
            </a:extLst>
          </p:cNvPr>
          <p:cNvSpPr/>
          <p:nvPr/>
        </p:nvSpPr>
        <p:spPr>
          <a:xfrm>
            <a:off x="2681354" y="99712"/>
            <a:ext cx="68293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5400" b="1" dirty="0">
                <a:ln/>
                <a:solidFill>
                  <a:schemeClr val="accent3"/>
                </a:solidFill>
              </a:rPr>
              <a:t>Многодневные посты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47A889D-1138-4DD8-B113-92883B922544}"/>
              </a:ext>
            </a:extLst>
          </p:cNvPr>
          <p:cNvSpPr txBox="1"/>
          <p:nvPr/>
        </p:nvSpPr>
        <p:spPr>
          <a:xfrm>
            <a:off x="635805" y="976813"/>
            <a:ext cx="15185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Великий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2D6F45-7A39-473B-8716-1EAB045CB63A}"/>
              </a:ext>
            </a:extLst>
          </p:cNvPr>
          <p:cNvSpPr txBox="1"/>
          <p:nvPr/>
        </p:nvSpPr>
        <p:spPr>
          <a:xfrm>
            <a:off x="3381396" y="1207646"/>
            <a:ext cx="31630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Рождественский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BD163D-29D9-4363-8B9B-555B60ABC84D}"/>
              </a:ext>
            </a:extLst>
          </p:cNvPr>
          <p:cNvSpPr txBox="1"/>
          <p:nvPr/>
        </p:nvSpPr>
        <p:spPr>
          <a:xfrm>
            <a:off x="6755105" y="993612"/>
            <a:ext cx="17756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Успенский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7D7D9E0-543E-41F2-B061-2DDF66AD5C93}"/>
              </a:ext>
            </a:extLst>
          </p:cNvPr>
          <p:cNvSpPr txBox="1"/>
          <p:nvPr/>
        </p:nvSpPr>
        <p:spPr>
          <a:xfrm>
            <a:off x="9702045" y="498679"/>
            <a:ext cx="31630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Апостольский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26D0C3-F427-4345-B15F-23E13D83A039}"/>
              </a:ext>
            </a:extLst>
          </p:cNvPr>
          <p:cNvSpPr txBox="1"/>
          <p:nvPr/>
        </p:nvSpPr>
        <p:spPr>
          <a:xfrm>
            <a:off x="299905" y="1853916"/>
            <a:ext cx="2190306" cy="646331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40 дней + пост Страстной седмицы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031406-8623-4658-A000-343374DF9080}"/>
              </a:ext>
            </a:extLst>
          </p:cNvPr>
          <p:cNvSpPr txBox="1"/>
          <p:nvPr/>
        </p:nvSpPr>
        <p:spPr>
          <a:xfrm>
            <a:off x="3457290" y="1992415"/>
            <a:ext cx="2190306" cy="92333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40 дней перед </a:t>
            </a:r>
            <a:r>
              <a:rPr lang="ru-RU" dirty="0" err="1"/>
              <a:t>Рожеством</a:t>
            </a:r>
            <a:r>
              <a:rPr lang="ru-RU" dirty="0"/>
              <a:t> Христовым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642CAC-A5E4-40B9-9FD9-51ACB19CA16B}"/>
              </a:ext>
            </a:extLst>
          </p:cNvPr>
          <p:cNvSpPr txBox="1"/>
          <p:nvPr/>
        </p:nvSpPr>
        <p:spPr>
          <a:xfrm>
            <a:off x="6544405" y="1853916"/>
            <a:ext cx="2190306" cy="1200329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2 недели перед праздником Успения Богородицы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0603967-69CB-4358-B037-16EA1CE98CEE}"/>
              </a:ext>
            </a:extLst>
          </p:cNvPr>
          <p:cNvSpPr txBox="1"/>
          <p:nvPr/>
        </p:nvSpPr>
        <p:spPr>
          <a:xfrm>
            <a:off x="9510659" y="1359311"/>
            <a:ext cx="2587255" cy="2585323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Предшествует празднику святых апостолов Петра и Павла</a:t>
            </a:r>
          </a:p>
          <a:p>
            <a:pPr algn="ctr"/>
            <a:endParaRPr lang="ru-RU" dirty="0"/>
          </a:p>
          <a:p>
            <a:pPr algn="ctr"/>
            <a:r>
              <a:rPr lang="ru-RU" dirty="0"/>
              <a:t>Продолжительность зависит от Пасхи – чем раньше Пасха, тем дольше пост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E8205BB-7037-4200-B4B6-76485F79C9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1720" y="3243048"/>
            <a:ext cx="2285876" cy="314608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4B16548-BF29-427C-9E39-34B04187F5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3420" y="4162390"/>
            <a:ext cx="1781732" cy="2672598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989373D-2623-4CA9-9CD7-5BA3F9231C9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970" t="10200" r="14407" b="12713"/>
          <a:stretch/>
        </p:blipFill>
        <p:spPr>
          <a:xfrm>
            <a:off x="6347637" y="3429000"/>
            <a:ext cx="2705731" cy="2774178"/>
          </a:xfrm>
          <a:prstGeom prst="rect">
            <a:avLst/>
          </a:prstGeom>
        </p:spPr>
      </p:pic>
      <p:pic>
        <p:nvPicPr>
          <p:cNvPr id="5122" name="Picture 2" descr="https://avatars.mds.yandex.net/i?id=4b861fb83a2a6fa2dee102958883f9e127dafc6f-10889624-images-thumbs&amp;n=13">
            <a:extLst>
              <a:ext uri="{FF2B5EF4-FFF2-40B4-BE49-F238E27FC236}">
                <a16:creationId xmlns:a16="http://schemas.microsoft.com/office/drawing/2014/main" id="{1C5AF0F2-2F6E-4203-A6BD-92A98CEC08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4" t="2644" r="5030" b="4914"/>
          <a:stretch/>
        </p:blipFill>
        <p:spPr bwMode="auto">
          <a:xfrm>
            <a:off x="136494" y="3133544"/>
            <a:ext cx="2702410" cy="2817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" name="Прямая со стрелкой 19">
            <a:extLst>
              <a:ext uri="{FF2B5EF4-FFF2-40B4-BE49-F238E27FC236}">
                <a16:creationId xmlns:a16="http://schemas.microsoft.com/office/drawing/2014/main" id="{E7476E29-4904-4B3D-9E66-CBF346ED284F}"/>
              </a:ext>
            </a:extLst>
          </p:cNvPr>
          <p:cNvCxnSpPr>
            <a:cxnSpLocks/>
          </p:cNvCxnSpPr>
          <p:nvPr/>
        </p:nvCxnSpPr>
        <p:spPr>
          <a:xfrm>
            <a:off x="1395058" y="1359311"/>
            <a:ext cx="0" cy="41543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>
            <a:extLst>
              <a:ext uri="{FF2B5EF4-FFF2-40B4-BE49-F238E27FC236}">
                <a16:creationId xmlns:a16="http://schemas.microsoft.com/office/drawing/2014/main" id="{89A23DC3-8E43-4889-98A9-05042DBBE9D9}"/>
              </a:ext>
            </a:extLst>
          </p:cNvPr>
          <p:cNvCxnSpPr>
            <a:cxnSpLocks/>
          </p:cNvCxnSpPr>
          <p:nvPr/>
        </p:nvCxnSpPr>
        <p:spPr>
          <a:xfrm>
            <a:off x="4567104" y="1576977"/>
            <a:ext cx="0" cy="41543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>
            <a:extLst>
              <a:ext uri="{FF2B5EF4-FFF2-40B4-BE49-F238E27FC236}">
                <a16:creationId xmlns:a16="http://schemas.microsoft.com/office/drawing/2014/main" id="{9F5255A5-DA7F-4DA3-A2EB-D832A7244586}"/>
              </a:ext>
            </a:extLst>
          </p:cNvPr>
          <p:cNvCxnSpPr>
            <a:cxnSpLocks/>
          </p:cNvCxnSpPr>
          <p:nvPr/>
        </p:nvCxnSpPr>
        <p:spPr>
          <a:xfrm>
            <a:off x="7613398" y="1401155"/>
            <a:ext cx="0" cy="41543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>
            <a:extLst>
              <a:ext uri="{FF2B5EF4-FFF2-40B4-BE49-F238E27FC236}">
                <a16:creationId xmlns:a16="http://schemas.microsoft.com/office/drawing/2014/main" id="{60BF5F7D-76F9-4DC0-B2AC-876DC56F2AA7}"/>
              </a:ext>
            </a:extLst>
          </p:cNvPr>
          <p:cNvCxnSpPr>
            <a:cxnSpLocks/>
          </p:cNvCxnSpPr>
          <p:nvPr/>
        </p:nvCxnSpPr>
        <p:spPr>
          <a:xfrm>
            <a:off x="10746229" y="850497"/>
            <a:ext cx="0" cy="41543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5079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1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3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7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8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2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4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55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7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4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 animBg="1"/>
      <p:bldP spid="8" grpId="0" animBg="1"/>
      <p:bldP spid="9" grpId="0" animBg="1"/>
      <p:bldP spid="10" grpId="0" animBg="1"/>
    </p:bldLst>
  </p:timing>
</p:sld>
</file>

<file path=ppt/theme/theme1.xml><?xml version="1.0" encoding="utf-8"?>
<a:theme xmlns:a="http://schemas.openxmlformats.org/drawingml/2006/main" name="Посылка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71C241A9-A460-4AD1-916F-25308628A5B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TM10001115[[fn=Посылка]]</Template>
  <TotalTime>1176</TotalTime>
  <Words>468</Words>
  <Application>Microsoft Office PowerPoint</Application>
  <PresentationFormat>Широкоэкранный</PresentationFormat>
  <Paragraphs>80</Paragraphs>
  <Slides>13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9" baseType="lpstr">
      <vt:lpstr>Arial</vt:lpstr>
      <vt:lpstr>Calibri</vt:lpstr>
      <vt:lpstr>Corbel</vt:lpstr>
      <vt:lpstr>Gill Sans MT</vt:lpstr>
      <vt:lpstr>Wingdings</vt:lpstr>
      <vt:lpstr>Посылка</vt:lpstr>
      <vt:lpstr>Пост – время воздержания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Пост – время воздержания</dc:title>
  <dc:creator>Трифаны_нотбук</dc:creator>
  <cp:lastModifiedBy>Трифаны_нотбук</cp:lastModifiedBy>
  <cp:revision>46</cp:revision>
  <dcterms:created xsi:type="dcterms:W3CDTF">2023-11-01T12:11:25Z</dcterms:created>
  <dcterms:modified xsi:type="dcterms:W3CDTF">2024-03-16T07:16:25Z</dcterms:modified>
</cp:coreProperties>
</file>