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57" r:id="rId4"/>
    <p:sldId id="287" r:id="rId5"/>
    <p:sldId id="288" r:id="rId6"/>
    <p:sldId id="258" r:id="rId7"/>
    <p:sldId id="259" r:id="rId8"/>
    <p:sldId id="289" r:id="rId9"/>
    <p:sldId id="290" r:id="rId10"/>
    <p:sldId id="260" r:id="rId11"/>
    <p:sldId id="261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2" r:id="rId20"/>
    <p:sldId id="273" r:id="rId21"/>
    <p:sldId id="274" r:id="rId22"/>
    <p:sldId id="270" r:id="rId23"/>
    <p:sldId id="271" r:id="rId24"/>
    <p:sldId id="275" r:id="rId25"/>
    <p:sldId id="278" r:id="rId26"/>
    <p:sldId id="279" r:id="rId27"/>
    <p:sldId id="283" r:id="rId28"/>
    <p:sldId id="280" r:id="rId29"/>
    <p:sldId id="281" r:id="rId30"/>
    <p:sldId id="282" r:id="rId31"/>
    <p:sldId id="284" r:id="rId32"/>
    <p:sldId id="276" r:id="rId33"/>
    <p:sldId id="277" r:id="rId34"/>
    <p:sldId id="286" r:id="rId35"/>
    <p:sldId id="291" r:id="rId36"/>
    <p:sldId id="292" r:id="rId3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07DCC-B837-4D78-85DE-A4DDA2147614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D36-715A-4EDC-BC82-2F4C02013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725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07DCC-B837-4D78-85DE-A4DDA2147614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D36-715A-4EDC-BC82-2F4C02013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755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07DCC-B837-4D78-85DE-A4DDA2147614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D36-715A-4EDC-BC82-2F4C02013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594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07DCC-B837-4D78-85DE-A4DDA2147614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D36-715A-4EDC-BC82-2F4C02013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230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0" y="1709742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0" y="4589467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07DCC-B837-4D78-85DE-A4DDA2147614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D36-715A-4EDC-BC82-2F4C02013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086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07DCC-B837-4D78-85DE-A4DDA2147614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D36-715A-4EDC-BC82-2F4C02013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52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365129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0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0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07DCC-B837-4D78-85DE-A4DDA2147614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D36-715A-4EDC-BC82-2F4C02013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45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07DCC-B837-4D78-85DE-A4DDA2147614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D36-715A-4EDC-BC82-2F4C02013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10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07DCC-B837-4D78-85DE-A4DDA2147614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D36-715A-4EDC-BC82-2F4C02013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851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9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07DCC-B837-4D78-85DE-A4DDA2147614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D36-715A-4EDC-BC82-2F4C02013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98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9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07DCC-B837-4D78-85DE-A4DDA2147614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D36-715A-4EDC-BC82-2F4C02013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439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07DCC-B837-4D78-85DE-A4DDA2147614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4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43D36-715A-4EDC-BC82-2F4C02013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52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06CE6C-9AAF-4FF6-B873-8285A7EF897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213" y="2695938"/>
            <a:ext cx="3198646" cy="3195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7DD379-E5F3-4EA1-A279-F86AF5C01EC9}"/>
              </a:ext>
            </a:extLst>
          </p:cNvPr>
          <p:cNvSpPr txBox="1"/>
          <p:nvPr/>
        </p:nvSpPr>
        <p:spPr>
          <a:xfrm>
            <a:off x="-334295" y="5606637"/>
            <a:ext cx="103848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rgbClr val="002060"/>
              </a:solidFill>
              <a:latin typeface="Corbel (Заголовки)"/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Corbel (Заголовки)"/>
              </a:rPr>
              <a:t>Просветительский проект творческой группы «Дети и вера»</a:t>
            </a:r>
            <a:endParaRPr lang="ru-RU" sz="9600" b="1" dirty="0">
              <a:solidFill>
                <a:srgbClr val="C00000"/>
              </a:solidFill>
              <a:latin typeface="Corbel (Заголовки)"/>
            </a:endParaRPr>
          </a:p>
          <a:p>
            <a:endParaRPr lang="ru-RU" dirty="0">
              <a:latin typeface="Corbel (Заголовки)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A11C30-3300-419C-B01E-F24935478659}"/>
              </a:ext>
            </a:extLst>
          </p:cNvPr>
          <p:cNvSpPr/>
          <p:nvPr/>
        </p:nvSpPr>
        <p:spPr>
          <a:xfrm>
            <a:off x="479936" y="202242"/>
            <a:ext cx="934890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8000" b="1" dirty="0">
                <a:ln/>
                <a:solidFill>
                  <a:srgbClr val="C00000"/>
                </a:solidFill>
              </a:rPr>
              <a:t>ПОЧЕМУ МЫ </a:t>
            </a:r>
          </a:p>
          <a:p>
            <a:pPr algn="ctr"/>
            <a:r>
              <a:rPr lang="ru-RU" sz="8000" b="1" dirty="0">
                <a:ln/>
                <a:solidFill>
                  <a:srgbClr val="C00000"/>
                </a:solidFill>
              </a:rPr>
              <a:t>ПРАЗДНУЕМ ПАСХУ?</a:t>
            </a:r>
          </a:p>
        </p:txBody>
      </p:sp>
      <p:pic>
        <p:nvPicPr>
          <p:cNvPr id="3" name="Славите Господа-по-сербски">
            <a:hlinkClick r:id="" action="ppaction://media"/>
            <a:extLst>
              <a:ext uri="{FF2B5EF4-FFF2-40B4-BE49-F238E27FC236}">
                <a16:creationId xmlns:a16="http://schemas.microsoft.com/office/drawing/2014/main" id="{DFA94960-7B8D-43E6-BE47-7888D8B1DD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2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00064" y="20224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65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0"/>
    </mc:Choice>
    <mc:Fallback xmlns="">
      <p:transition spd="slow" advTm="10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432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BA183C9-29A9-435B-95EF-DC111BA7C0A7}"/>
              </a:ext>
            </a:extLst>
          </p:cNvPr>
          <p:cNvSpPr/>
          <p:nvPr/>
        </p:nvSpPr>
        <p:spPr>
          <a:xfrm>
            <a:off x="91134" y="2"/>
            <a:ext cx="981486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Евреям через Моисея Бог велел принести в жертву ЯГНЕНКА </a:t>
            </a:r>
          </a:p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и его кровью помазать косяки дверей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A06DAF0-214F-4380-BD90-BDA83EC786EC}"/>
              </a:ext>
            </a:extLst>
          </p:cNvPr>
          <p:cNvSpPr/>
          <p:nvPr/>
        </p:nvSpPr>
        <p:spPr>
          <a:xfrm>
            <a:off x="983435" y="6346677"/>
            <a:ext cx="77810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/>
                <a:solidFill>
                  <a:srgbClr val="C00000"/>
                </a:solidFill>
              </a:rPr>
              <a:t>Мимо таких домов Ангел ПРОШЕЛ МИМО</a:t>
            </a:r>
          </a:p>
        </p:txBody>
      </p:sp>
      <p:pic>
        <p:nvPicPr>
          <p:cNvPr id="10" name="Picture 2" descr="https://avatars.mds.yandex.net/i?id=d6be42c8634defe0cdcf73498a8ac71d_l-5325302-images-thumbs&amp;n=13">
            <a:extLst>
              <a:ext uri="{FF2B5EF4-FFF2-40B4-BE49-F238E27FC236}">
                <a16:creationId xmlns:a16="http://schemas.microsoft.com/office/drawing/2014/main" id="{AA5016FF-6AD7-4348-87F3-E223C24DA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42" y="1041252"/>
            <a:ext cx="6900119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43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6"/>
    </mc:Choice>
    <mc:Fallback xmlns="">
      <p:transition spd="slow" advTm="14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292DB7C-7924-46ED-A749-6A4BE1588538}"/>
              </a:ext>
            </a:extLst>
          </p:cNvPr>
          <p:cNvSpPr/>
          <p:nvPr/>
        </p:nvSpPr>
        <p:spPr>
          <a:xfrm>
            <a:off x="1661083" y="-16778"/>
            <a:ext cx="680910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/>
                <a:solidFill>
                  <a:srgbClr val="C00000"/>
                </a:solidFill>
              </a:rPr>
              <a:t>Это событие и легло в основу </a:t>
            </a:r>
          </a:p>
          <a:p>
            <a:pPr algn="ctr"/>
            <a:r>
              <a:rPr lang="ru-RU" sz="4000" b="1" dirty="0">
                <a:ln/>
                <a:solidFill>
                  <a:srgbClr val="C00000"/>
                </a:solidFill>
              </a:rPr>
              <a:t>праздника Пасхи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CCC2E48-AB03-486F-8603-DDAACD4B8C3E}"/>
              </a:ext>
            </a:extLst>
          </p:cNvPr>
          <p:cNvSpPr/>
          <p:nvPr/>
        </p:nvSpPr>
        <p:spPr>
          <a:xfrm>
            <a:off x="1999884" y="2268137"/>
            <a:ext cx="5906232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6000" b="1" dirty="0">
                <a:ln/>
                <a:solidFill>
                  <a:srgbClr val="C00000"/>
                </a:solidFill>
              </a:rPr>
              <a:t>Слово «пасха» </a:t>
            </a:r>
          </a:p>
          <a:p>
            <a:pPr algn="ctr"/>
            <a:r>
              <a:rPr lang="ru-RU" sz="6000" b="1" dirty="0">
                <a:ln/>
                <a:solidFill>
                  <a:srgbClr val="C00000"/>
                </a:solidFill>
              </a:rPr>
              <a:t>означает </a:t>
            </a:r>
          </a:p>
          <a:p>
            <a:pPr algn="ctr"/>
            <a:r>
              <a:rPr lang="ru-RU" sz="6000" b="1" dirty="0">
                <a:ln/>
                <a:solidFill>
                  <a:srgbClr val="C00000"/>
                </a:solidFill>
              </a:rPr>
              <a:t>«прошел мимо»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140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8"/>
    </mc:Choice>
    <mc:Fallback xmlns="">
      <p:transition spd="slow" advTm="15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292DB7C-7924-46ED-A749-6A4BE1588538}"/>
              </a:ext>
            </a:extLst>
          </p:cNvPr>
          <p:cNvSpPr/>
          <p:nvPr/>
        </p:nvSpPr>
        <p:spPr>
          <a:xfrm>
            <a:off x="826186" y="71000"/>
            <a:ext cx="38951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/>
                <a:solidFill>
                  <a:srgbClr val="C00000"/>
                </a:solidFill>
              </a:rPr>
              <a:t>Потрясенный фараон ОТПУСТИЛ евреев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B857EE0-F379-48BD-9F3D-70370237FA28}"/>
              </a:ext>
            </a:extLst>
          </p:cNvPr>
          <p:cNvSpPr/>
          <p:nvPr/>
        </p:nvSpPr>
        <p:spPr>
          <a:xfrm>
            <a:off x="5825815" y="1526213"/>
            <a:ext cx="389512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/>
                <a:solidFill>
                  <a:srgbClr val="C00000"/>
                </a:solidFill>
              </a:rPr>
              <a:t>Но потом передумал и бросился </a:t>
            </a:r>
          </a:p>
          <a:p>
            <a:pPr algn="ctr"/>
            <a:r>
              <a:rPr lang="ru-RU" sz="3600" b="1" dirty="0">
                <a:ln/>
                <a:solidFill>
                  <a:srgbClr val="C00000"/>
                </a:solidFill>
              </a:rPr>
              <a:t>в ПОГОНЮ</a:t>
            </a:r>
          </a:p>
        </p:txBody>
      </p:sp>
      <p:pic>
        <p:nvPicPr>
          <p:cNvPr id="2052" name="Picture 4" descr="https://avatars.mds.yandex.net/i?id=46ccc52b62403626dfc782b4f9d13e78a937fcb6-10415001-images-thumbs&amp;n=13">
            <a:extLst>
              <a:ext uri="{FF2B5EF4-FFF2-40B4-BE49-F238E27FC236}">
                <a16:creationId xmlns:a16="http://schemas.microsoft.com/office/drawing/2014/main" id="{17E466D5-7E65-4E95-955A-5053D23A2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417" y="4033923"/>
            <a:ext cx="5020585" cy="282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vatars.mds.yandex.net/i?id=65b91e73a4899970e17144d76da10cfec0c87d93-4554202-images-thumbs&amp;n=13">
            <a:extLst>
              <a:ext uri="{FF2B5EF4-FFF2-40B4-BE49-F238E27FC236}">
                <a16:creationId xmlns:a16="http://schemas.microsoft.com/office/drawing/2014/main" id="{06937B72-7754-4F86-8D22-B61B4706B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9" y="1825328"/>
            <a:ext cx="4811021" cy="320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308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2"/>
    </mc:Choice>
    <mc:Fallback xmlns="">
      <p:transition spd="slow" advTm="13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292DB7C-7924-46ED-A749-6A4BE1588538}"/>
              </a:ext>
            </a:extLst>
          </p:cNvPr>
          <p:cNvSpPr/>
          <p:nvPr/>
        </p:nvSpPr>
        <p:spPr>
          <a:xfrm>
            <a:off x="88900" y="217657"/>
            <a:ext cx="543560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Евреи дошли до Красного моря. </a:t>
            </a:r>
          </a:p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Позади них был фараон.</a:t>
            </a:r>
          </a:p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Впереди – водная бездна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B857EE0-F379-48BD-9F3D-70370237FA28}"/>
              </a:ext>
            </a:extLst>
          </p:cNvPr>
          <p:cNvSpPr/>
          <p:nvPr/>
        </p:nvSpPr>
        <p:spPr>
          <a:xfrm>
            <a:off x="5194300" y="97692"/>
            <a:ext cx="47117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Тогда Моисей КРЕСТООБРАЗНО осенил море жезлом.</a:t>
            </a:r>
          </a:p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Подул сильный ветер, и МОРЕ РАССТУПИЛОСЬ</a:t>
            </a:r>
          </a:p>
        </p:txBody>
      </p:sp>
      <p:pic>
        <p:nvPicPr>
          <p:cNvPr id="4" name="Picture 8" descr="https://avatars.mds.yandex.net/i?id=177a2be698389fca11d16dd0a27935b118fb5620-10814598-images-thumbs&amp;n=13">
            <a:extLst>
              <a:ext uri="{FF2B5EF4-FFF2-40B4-BE49-F238E27FC236}">
                <a16:creationId xmlns:a16="http://schemas.microsoft.com/office/drawing/2014/main" id="{045433C2-CC8A-4F34-B2AD-F8927FE4F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396" y="2344461"/>
            <a:ext cx="7367211" cy="443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872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08"/>
    </mc:Choice>
    <mc:Fallback xmlns="">
      <p:transition spd="slow" advTm="23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292DB7C-7924-46ED-A749-6A4BE1588538}"/>
              </a:ext>
            </a:extLst>
          </p:cNvPr>
          <p:cNvSpPr/>
          <p:nvPr/>
        </p:nvSpPr>
        <p:spPr>
          <a:xfrm>
            <a:off x="418569" y="0"/>
            <a:ext cx="906886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/>
                <a:solidFill>
                  <a:srgbClr val="C00000"/>
                </a:solidFill>
              </a:rPr>
              <a:t>Евреи прошли по дну моря. </a:t>
            </a:r>
          </a:p>
          <a:p>
            <a:pPr algn="ctr"/>
            <a:r>
              <a:rPr lang="ru-RU" sz="3200" b="1" dirty="0">
                <a:ln/>
                <a:solidFill>
                  <a:srgbClr val="C00000"/>
                </a:solidFill>
              </a:rPr>
              <a:t>И как только последний из них вышел на берег, море сомкнулось</a:t>
            </a:r>
          </a:p>
        </p:txBody>
      </p:sp>
      <p:pic>
        <p:nvPicPr>
          <p:cNvPr id="11266" name="Picture 2" descr="https://avatars.mds.yandex.net/i?id=e0967698308b80e1ac4e6e6c6d0cf5f9a5738271-10805306-images-thumbs&amp;n=13">
            <a:extLst>
              <a:ext uri="{FF2B5EF4-FFF2-40B4-BE49-F238E27FC236}">
                <a16:creationId xmlns:a16="http://schemas.microsoft.com/office/drawing/2014/main" id="{DFD2E878-1F10-4010-99F7-04510ED3B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097" y="3634415"/>
            <a:ext cx="5565905" cy="322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avatars.mds.yandex.net/i?id=42a5d0a3f02e0fa90800875b8c8b6e4f2e9f9b1c-8192006-images-thumbs&amp;n=13">
            <a:extLst>
              <a:ext uri="{FF2B5EF4-FFF2-40B4-BE49-F238E27FC236}">
                <a16:creationId xmlns:a16="http://schemas.microsoft.com/office/drawing/2014/main" id="{1BE1E7FF-2A33-4109-88FF-823D652F6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6" y="1569662"/>
            <a:ext cx="5129990" cy="305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383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13"/>
    </mc:Choice>
    <mc:Fallback xmlns="">
      <p:transition spd="slow" advTm="16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292DB7C-7924-46ED-A749-6A4BE1588538}"/>
              </a:ext>
            </a:extLst>
          </p:cNvPr>
          <p:cNvSpPr/>
          <p:nvPr/>
        </p:nvSpPr>
        <p:spPr>
          <a:xfrm>
            <a:off x="0" y="96356"/>
            <a:ext cx="99060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Тогда Бог повелел избранному народу </a:t>
            </a:r>
          </a:p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ежегодно вспоминать этот день: </a:t>
            </a:r>
          </a:p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приносить в жертву целого ягненка и вкушать его </a:t>
            </a:r>
          </a:p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с пресным хлебом и горькими травами</a:t>
            </a:r>
          </a:p>
        </p:txBody>
      </p:sp>
      <p:pic>
        <p:nvPicPr>
          <p:cNvPr id="4" name="Picture 2" descr="https://sun9-19.userapi.com/impg/OC7rErekjiqe89-ZieWnOlFaUQBfIJ2Ecoy0wQ/4YvTqy_3o4w.jpg?size=1280x883&amp;quality=95&amp;sign=3d6f75b11523d43ec5e82f6297254d90&amp;c_uniq_tag=MO2XnpMGnQ6-UTW92DqvUBt6_0wcdvGXUbzYeXnnYvY&amp;type=album">
            <a:extLst>
              <a:ext uri="{FF2B5EF4-FFF2-40B4-BE49-F238E27FC236}">
                <a16:creationId xmlns:a16="http://schemas.microsoft.com/office/drawing/2014/main" id="{DD1CFC9D-920F-4484-8057-31FACA321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051" y="1912240"/>
            <a:ext cx="6880181" cy="474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61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48"/>
    </mc:Choice>
    <mc:Fallback xmlns="">
      <p:transition spd="slow" advTm="16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292DB7C-7924-46ED-A749-6A4BE1588538}"/>
              </a:ext>
            </a:extLst>
          </p:cNvPr>
          <p:cNvSpPr/>
          <p:nvPr/>
        </p:nvSpPr>
        <p:spPr>
          <a:xfrm>
            <a:off x="418569" y="96356"/>
            <a:ext cx="906886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/>
                <a:solidFill>
                  <a:srgbClr val="C00000"/>
                </a:solidFill>
              </a:rPr>
              <a:t>Этот обычай строго соблюдал и Исус Христос. </a:t>
            </a:r>
          </a:p>
          <a:p>
            <a:pPr algn="ctr"/>
            <a:r>
              <a:rPr lang="ru-RU" sz="3200" b="1" dirty="0">
                <a:ln/>
                <a:solidFill>
                  <a:srgbClr val="C00000"/>
                </a:solidFill>
              </a:rPr>
              <a:t>По случаю Пасхи Он совершил Тайную вечерю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F9BD8D7-C4FC-414F-AEF6-1ABA919D93F9}"/>
              </a:ext>
            </a:extLst>
          </p:cNvPr>
          <p:cNvSpPr/>
          <p:nvPr/>
        </p:nvSpPr>
        <p:spPr>
          <a:xfrm>
            <a:off x="535150" y="5780782"/>
            <a:ext cx="906886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/>
                <a:solidFill>
                  <a:srgbClr val="C00000"/>
                </a:solidFill>
              </a:rPr>
              <a:t>Но по совершении основного обряда, </a:t>
            </a:r>
          </a:p>
          <a:p>
            <a:pPr algn="ctr"/>
            <a:r>
              <a:rPr lang="ru-RU" sz="3200" b="1" dirty="0">
                <a:ln/>
                <a:solidFill>
                  <a:srgbClr val="C00000"/>
                </a:solidFill>
              </a:rPr>
              <a:t>Господь установил новый обычай</a:t>
            </a:r>
          </a:p>
        </p:txBody>
      </p:sp>
      <p:pic>
        <p:nvPicPr>
          <p:cNvPr id="12290" name="Picture 2" descr="Picture background">
            <a:extLst>
              <a:ext uri="{FF2B5EF4-FFF2-40B4-BE49-F238E27FC236}">
                <a16:creationId xmlns:a16="http://schemas.microsoft.com/office/drawing/2014/main" id="{03B66D98-E32D-4929-B7BB-8AF10D546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t="6536" r="8749" b="15145"/>
          <a:stretch/>
        </p:blipFill>
        <p:spPr bwMode="auto">
          <a:xfrm>
            <a:off x="1361181" y="1108628"/>
            <a:ext cx="7416800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49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74"/>
    </mc:Choice>
    <mc:Fallback xmlns="">
      <p:transition spd="slow" advTm="14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292DB7C-7924-46ED-A749-6A4BE1588538}"/>
              </a:ext>
            </a:extLst>
          </p:cNvPr>
          <p:cNvSpPr/>
          <p:nvPr/>
        </p:nvSpPr>
        <p:spPr>
          <a:xfrm>
            <a:off x="2" y="214068"/>
            <a:ext cx="5542671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Христос преломил ХЛЕБ и сказал: </a:t>
            </a:r>
          </a:p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«</a:t>
            </a:r>
            <a:r>
              <a:rPr lang="ru-RU" sz="2800" b="1" dirty="0" err="1">
                <a:ln/>
                <a:solidFill>
                  <a:srgbClr val="C00000"/>
                </a:solidFill>
              </a:rPr>
              <a:t>Приимите</a:t>
            </a:r>
            <a:r>
              <a:rPr lang="ru-RU" sz="2800" b="1" dirty="0">
                <a:ln/>
                <a:solidFill>
                  <a:srgbClr val="C00000"/>
                </a:solidFill>
              </a:rPr>
              <a:t> и </a:t>
            </a:r>
            <a:r>
              <a:rPr lang="ru-RU" sz="2800" b="1" dirty="0" err="1">
                <a:ln/>
                <a:solidFill>
                  <a:srgbClr val="C00000"/>
                </a:solidFill>
              </a:rPr>
              <a:t>ядите</a:t>
            </a:r>
            <a:r>
              <a:rPr lang="ru-RU" sz="2800" b="1" dirty="0">
                <a:ln/>
                <a:solidFill>
                  <a:srgbClr val="C00000"/>
                </a:solidFill>
              </a:rPr>
              <a:t>, </a:t>
            </a:r>
          </a:p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се есть тело Мое, за вы ломимое </a:t>
            </a:r>
          </a:p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во оставление грехов»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5C42AC-8586-44D3-8256-78482B789A58}"/>
              </a:ext>
            </a:extLst>
          </p:cNvPr>
          <p:cNvSpPr/>
          <p:nvPr/>
        </p:nvSpPr>
        <p:spPr>
          <a:xfrm>
            <a:off x="5410201" y="-32153"/>
            <a:ext cx="417820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C00000"/>
                </a:solidFill>
              </a:rPr>
              <a:t>Подал чашу ВИНА и сказал: </a:t>
            </a:r>
          </a:p>
          <a:p>
            <a:pPr algn="ctr"/>
            <a:r>
              <a:rPr lang="ru-RU" sz="2400" b="1" dirty="0">
                <a:ln/>
                <a:solidFill>
                  <a:srgbClr val="C00000"/>
                </a:solidFill>
              </a:rPr>
              <a:t>«</a:t>
            </a:r>
            <a:r>
              <a:rPr lang="ru-RU" sz="2400" b="1" dirty="0" err="1">
                <a:ln/>
                <a:solidFill>
                  <a:srgbClr val="C00000"/>
                </a:solidFill>
              </a:rPr>
              <a:t>Пийте</a:t>
            </a:r>
            <a:r>
              <a:rPr lang="ru-RU" sz="2400" b="1" dirty="0">
                <a:ln/>
                <a:solidFill>
                  <a:srgbClr val="C00000"/>
                </a:solidFill>
              </a:rPr>
              <a:t> от </a:t>
            </a:r>
            <a:r>
              <a:rPr lang="ru-RU" sz="2400" b="1" dirty="0" err="1">
                <a:ln/>
                <a:solidFill>
                  <a:srgbClr val="C00000"/>
                </a:solidFill>
              </a:rPr>
              <a:t>нея</a:t>
            </a:r>
            <a:r>
              <a:rPr lang="ru-RU" sz="2400" b="1" dirty="0">
                <a:ln/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ln/>
                <a:solidFill>
                  <a:srgbClr val="C00000"/>
                </a:solidFill>
              </a:rPr>
              <a:t>вси</a:t>
            </a:r>
            <a:r>
              <a:rPr lang="ru-RU" sz="2400" b="1" dirty="0">
                <a:ln/>
                <a:solidFill>
                  <a:srgbClr val="C00000"/>
                </a:solidFill>
              </a:rPr>
              <a:t>. </a:t>
            </a:r>
          </a:p>
          <a:p>
            <a:pPr algn="ctr"/>
            <a:r>
              <a:rPr lang="ru-RU" sz="2400" b="1" dirty="0">
                <a:ln/>
                <a:solidFill>
                  <a:srgbClr val="C00000"/>
                </a:solidFill>
              </a:rPr>
              <a:t>Се есть Кровь Моя Нового Завета, </a:t>
            </a:r>
            <a:r>
              <a:rPr lang="ru-RU" sz="2400" b="1" dirty="0" err="1">
                <a:ln/>
                <a:solidFill>
                  <a:srgbClr val="C00000"/>
                </a:solidFill>
              </a:rPr>
              <a:t>яже</a:t>
            </a:r>
            <a:r>
              <a:rPr lang="ru-RU" sz="2400" b="1" dirty="0">
                <a:ln/>
                <a:solidFill>
                  <a:srgbClr val="C00000"/>
                </a:solidFill>
              </a:rPr>
              <a:t> за вы и за </a:t>
            </a:r>
            <a:r>
              <a:rPr lang="ru-RU" sz="2400" b="1" dirty="0" err="1">
                <a:ln/>
                <a:solidFill>
                  <a:srgbClr val="C00000"/>
                </a:solidFill>
              </a:rPr>
              <a:t>многия</a:t>
            </a:r>
            <a:r>
              <a:rPr lang="ru-RU" sz="2400" b="1" dirty="0">
                <a:ln/>
                <a:solidFill>
                  <a:srgbClr val="C00000"/>
                </a:solidFill>
              </a:rPr>
              <a:t> изливаемая во оставление грехов»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FBBE6E-9D73-4BBF-81F6-645EC02D99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5724" r="61132" b="50646"/>
          <a:stretch/>
        </p:blipFill>
        <p:spPr>
          <a:xfrm>
            <a:off x="0" y="2555516"/>
            <a:ext cx="4699888" cy="42061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8896CA-9524-4AE9-9283-298ACFDFA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4" t="4837" r="5378" b="51579"/>
          <a:stretch/>
        </p:blipFill>
        <p:spPr>
          <a:xfrm>
            <a:off x="5247175" y="2372529"/>
            <a:ext cx="4504256" cy="44854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714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75"/>
    </mc:Choice>
    <mc:Fallback xmlns="">
      <p:transition spd="slow" advTm="24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292DB7C-7924-46ED-A749-6A4BE1588538}"/>
              </a:ext>
            </a:extLst>
          </p:cNvPr>
          <p:cNvSpPr/>
          <p:nvPr/>
        </p:nvSpPr>
        <p:spPr>
          <a:xfrm>
            <a:off x="636283" y="99539"/>
            <a:ext cx="89399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/>
                <a:solidFill>
                  <a:srgbClr val="C00000"/>
                </a:solidFill>
              </a:rPr>
              <a:t>Далее случилась череда СТРАШНЫХ СОБЫТИЙ, </a:t>
            </a:r>
          </a:p>
          <a:p>
            <a:pPr algn="ctr"/>
            <a:r>
              <a:rPr lang="ru-RU" sz="2400" b="1" dirty="0">
                <a:ln/>
                <a:solidFill>
                  <a:srgbClr val="C00000"/>
                </a:solidFill>
              </a:rPr>
              <a:t>которые облекли ветхозаветные образы НОВЫМ СМЫСЛОМ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19D243-F4C1-4BF5-8659-7E1896BD88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r="11250" b="2574"/>
          <a:stretch/>
        </p:blipFill>
        <p:spPr>
          <a:xfrm>
            <a:off x="102906" y="881257"/>
            <a:ext cx="3310726" cy="2803079"/>
          </a:xfrm>
          <a:prstGeom prst="rect">
            <a:avLst/>
          </a:prstGeom>
        </p:spPr>
      </p:pic>
      <p:pic>
        <p:nvPicPr>
          <p:cNvPr id="7170" name="Picture 2" descr="https://avatars.mds.yandex.net/i?id=c9c256309bb68f2e2db9591ba2aae48e8ed863c0-4395422-images-thumbs&amp;n=13">
            <a:extLst>
              <a:ext uri="{FF2B5EF4-FFF2-40B4-BE49-F238E27FC236}">
                <a16:creationId xmlns:a16="http://schemas.microsoft.com/office/drawing/2014/main" id="{BA354109-098F-4011-B228-A744FA74E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5" y="3806474"/>
            <a:ext cx="3671200" cy="24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393317F-18D1-4644-8EF8-6C1AEDF50C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709" y="3256059"/>
            <a:ext cx="2982582" cy="35024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8EE8D2-B8E4-4C95-BC0F-434BF440ED6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19" y="881255"/>
            <a:ext cx="2788493" cy="35024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A96F65-BC90-4663-BDF1-753D70B5193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13" y="3256058"/>
            <a:ext cx="2686089" cy="35024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845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93"/>
    </mc:Choice>
    <mc:Fallback xmlns="">
      <p:transition spd="slow" advTm="29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292DB7C-7924-46ED-A749-6A4BE1588538}"/>
              </a:ext>
            </a:extLst>
          </p:cNvPr>
          <p:cNvSpPr/>
          <p:nvPr/>
        </p:nvSpPr>
        <p:spPr>
          <a:xfrm>
            <a:off x="470456" y="69662"/>
            <a:ext cx="852223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/>
                <a:solidFill>
                  <a:srgbClr val="C00000"/>
                </a:solidFill>
              </a:rPr>
              <a:t>СУББОТА  была для евреев днем покоя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32166DB-FBD1-4E09-B9A4-4D1ACC636396}"/>
              </a:ext>
            </a:extLst>
          </p:cNvPr>
          <p:cNvSpPr/>
          <p:nvPr/>
        </p:nvSpPr>
        <p:spPr>
          <a:xfrm>
            <a:off x="-168684" y="6203565"/>
            <a:ext cx="1024336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000" b="1" dirty="0">
                <a:ln/>
                <a:solidFill>
                  <a:srgbClr val="C00000"/>
                </a:solidFill>
              </a:rPr>
              <a:t>В Субботу великую Душа распятого Христа СОШЛА В АД</a:t>
            </a:r>
          </a:p>
        </p:txBody>
      </p:sp>
      <p:pic>
        <p:nvPicPr>
          <p:cNvPr id="15362" name="Picture 2" descr="https://avatars.mds.yandex.net/i?id=f9774f70e97e74df9804e2557f9bac42_l-5221332-images-thumbs&amp;n=13">
            <a:extLst>
              <a:ext uri="{FF2B5EF4-FFF2-40B4-BE49-F238E27FC236}">
                <a16:creationId xmlns:a16="http://schemas.microsoft.com/office/drawing/2014/main" id="{96266C89-01D1-42D5-8C9C-55DA5BC00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942" y="787400"/>
            <a:ext cx="4402858" cy="551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456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92"/>
    </mc:Choice>
    <mc:Fallback xmlns="">
      <p:transition spd="slow" advTm="18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7E23FBF-F6EA-4B24-8DE7-07085DEEABFE}"/>
              </a:ext>
            </a:extLst>
          </p:cNvPr>
          <p:cNvSpPr/>
          <p:nvPr/>
        </p:nvSpPr>
        <p:spPr>
          <a:xfrm>
            <a:off x="1532311" y="150044"/>
            <a:ext cx="7095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/>
                <a:solidFill>
                  <a:srgbClr val="C00000"/>
                </a:solidFill>
              </a:rPr>
              <a:t>Что мы знаем о Пасхе?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26E815-0ACC-4759-84C8-0B26325382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t="7108" r="6471" b="5992"/>
          <a:stretch/>
        </p:blipFill>
        <p:spPr>
          <a:xfrm>
            <a:off x="5524580" y="1245327"/>
            <a:ext cx="4199953" cy="5361031"/>
          </a:xfrm>
          <a:prstGeom prst="rect">
            <a:avLst/>
          </a:prstGeom>
        </p:spPr>
      </p:pic>
      <p:pic>
        <p:nvPicPr>
          <p:cNvPr id="7" name="Picture 8" descr="https://avatars.mds.yandex.net/i?id=177a2be698389fca11d16dd0a27935b118fb5620-10814598-images-thumbs&amp;n=13">
            <a:extLst>
              <a:ext uri="{FF2B5EF4-FFF2-40B4-BE49-F238E27FC236}">
                <a16:creationId xmlns:a16="http://schemas.microsoft.com/office/drawing/2014/main" id="{EE972C42-9E8C-4DBC-A85D-16EF18EE7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4" b="3527"/>
          <a:stretch/>
        </p:blipFill>
        <p:spPr bwMode="auto">
          <a:xfrm>
            <a:off x="38100" y="1676764"/>
            <a:ext cx="5486478" cy="350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512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5"/>
    </mc:Choice>
    <mc:Fallback xmlns="">
      <p:transition spd="slow" advTm="10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292DB7C-7924-46ED-A749-6A4BE1588538}"/>
              </a:ext>
            </a:extLst>
          </p:cNvPr>
          <p:cNvSpPr/>
          <p:nvPr/>
        </p:nvSpPr>
        <p:spPr>
          <a:xfrm>
            <a:off x="-209551" y="29737"/>
            <a:ext cx="1032510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Начиная с Адама, ад принимал души ВСЕХ людей, </a:t>
            </a:r>
          </a:p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так как на КАЖДОМ человеке лежала печать </a:t>
            </a:r>
          </a:p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первородного греха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32166DB-FBD1-4E09-B9A4-4D1ACC636396}"/>
              </a:ext>
            </a:extLst>
          </p:cNvPr>
          <p:cNvSpPr/>
          <p:nvPr/>
        </p:nvSpPr>
        <p:spPr>
          <a:xfrm>
            <a:off x="486843" y="5954695"/>
            <a:ext cx="893231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Теперь ад увидел перед собой безгрешную Душу, </a:t>
            </a:r>
          </a:p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и поэтому не мог принять Её</a:t>
            </a:r>
          </a:p>
        </p:txBody>
      </p:sp>
      <p:pic>
        <p:nvPicPr>
          <p:cNvPr id="16388" name="Picture 4" descr="https://avatars.mds.yandex.net/i?id=e810f346f3c6cfca85ba2d64488e09c9_l-5354250-images-thumbs&amp;n=13">
            <a:extLst>
              <a:ext uri="{FF2B5EF4-FFF2-40B4-BE49-F238E27FC236}">
                <a16:creationId xmlns:a16="http://schemas.microsoft.com/office/drawing/2014/main" id="{2983394A-5E0F-4969-8158-99A162D60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1" y="1414732"/>
            <a:ext cx="8344133" cy="459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07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35"/>
    </mc:Choice>
    <mc:Fallback xmlns="">
      <p:transition spd="slow" advTm="23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028A6F1-B643-4BA1-BEAF-C8400F5D736C}"/>
              </a:ext>
            </a:extLst>
          </p:cNvPr>
          <p:cNvSpPr/>
          <p:nvPr/>
        </p:nvSpPr>
        <p:spPr>
          <a:xfrm>
            <a:off x="-1790700" y="0"/>
            <a:ext cx="136525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Тогда Христос Своей властью вывел из ада души праведных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8159C0-1BD9-4BE0-B525-8B753977D2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1452" r="2696" b="26111"/>
          <a:stretch/>
        </p:blipFill>
        <p:spPr>
          <a:xfrm>
            <a:off x="2108200" y="523220"/>
            <a:ext cx="5854700" cy="585713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AF965B0-C5AA-444D-B463-9EC9B5EC7664}"/>
              </a:ext>
            </a:extLst>
          </p:cNvPr>
          <p:cNvSpPr/>
          <p:nvPr/>
        </p:nvSpPr>
        <p:spPr>
          <a:xfrm>
            <a:off x="737883" y="6357566"/>
            <a:ext cx="893994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и водворил в Царство небесное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0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6"/>
    </mc:Choice>
    <mc:Fallback xmlns="">
      <p:transition spd="slow" advTm="12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5C42AC-8586-44D3-8256-78482B789A58}"/>
              </a:ext>
            </a:extLst>
          </p:cNvPr>
          <p:cNvSpPr/>
          <p:nvPr/>
        </p:nvSpPr>
        <p:spPr>
          <a:xfrm>
            <a:off x="294595" y="433363"/>
            <a:ext cx="4352924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Ветхозаветной жертвой был ЯГНЕНОК. </a:t>
            </a:r>
          </a:p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Его кровь избавила народ Божий от телесной смерти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7669500-2EC0-4F7F-8169-0EA76D567C14}"/>
              </a:ext>
            </a:extLst>
          </p:cNvPr>
          <p:cNvSpPr/>
          <p:nvPr/>
        </p:nvSpPr>
        <p:spPr>
          <a:xfrm>
            <a:off x="5403002" y="69864"/>
            <a:ext cx="4053057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Кровь ХРИСТА, Сына Божия, избавила все человечество от вечной смерти</a:t>
            </a:r>
          </a:p>
        </p:txBody>
      </p:sp>
      <p:pic>
        <p:nvPicPr>
          <p:cNvPr id="6146" name="Picture 2" descr="https://avatars.mds.yandex.net/i?id=9c7a48cacc9c91f9917e405e29458cc2cd930837-10358358-images-thumbs&amp;n=13">
            <a:extLst>
              <a:ext uri="{FF2B5EF4-FFF2-40B4-BE49-F238E27FC236}">
                <a16:creationId xmlns:a16="http://schemas.microsoft.com/office/drawing/2014/main" id="{D5828E07-EC2E-4A30-A331-849F9EFA3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05" y="2680134"/>
            <a:ext cx="4956635" cy="347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5DB205-AC60-4D8E-8B5F-1451246851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" t="6858" r="8640" b="7573"/>
          <a:stretch/>
        </p:blipFill>
        <p:spPr>
          <a:xfrm>
            <a:off x="5524557" y="1831777"/>
            <a:ext cx="3931500" cy="49944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5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6"/>
    </mc:Choice>
    <mc:Fallback xmlns="">
      <p:transition spd="slow" advTm="13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5C42AC-8586-44D3-8256-78482B789A58}"/>
              </a:ext>
            </a:extLst>
          </p:cNvPr>
          <p:cNvSpPr/>
          <p:nvPr/>
        </p:nvSpPr>
        <p:spPr>
          <a:xfrm>
            <a:off x="611516" y="79580"/>
            <a:ext cx="416539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Моисей провел по морю людей из рабства </a:t>
            </a:r>
          </a:p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к СВОБОДНОЙ ЖИЗНИ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7669500-2EC0-4F7F-8169-0EA76D567C14}"/>
              </a:ext>
            </a:extLst>
          </p:cNvPr>
          <p:cNvSpPr/>
          <p:nvPr/>
        </p:nvSpPr>
        <p:spPr>
          <a:xfrm>
            <a:off x="5455657" y="118469"/>
            <a:ext cx="416539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Христос Своими страданиями и смертью на Кресте открыл людям путь в ЖИЗНЬ ВЕЧНУЮ</a:t>
            </a:r>
          </a:p>
        </p:txBody>
      </p:sp>
      <p:pic>
        <p:nvPicPr>
          <p:cNvPr id="14338" name="Picture 2" descr="https://avatars.mds.yandex.net/i?id=f904daa8c8e0aa471b782bcfa0ec4b15ad778a0a-12494956-images-thumbs&amp;n=13">
            <a:extLst>
              <a:ext uri="{FF2B5EF4-FFF2-40B4-BE49-F238E27FC236}">
                <a16:creationId xmlns:a16="http://schemas.microsoft.com/office/drawing/2014/main" id="{BF18EEAE-4648-4D21-A243-88425E5DC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054" y="1990827"/>
            <a:ext cx="4517572" cy="451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avatars.mds.yandex.net/i?id=177a2be698389fca11d16dd0a27935b118fb5620-10814598-images-thumbs&amp;n=13">
            <a:extLst>
              <a:ext uri="{FF2B5EF4-FFF2-40B4-BE49-F238E27FC236}">
                <a16:creationId xmlns:a16="http://schemas.microsoft.com/office/drawing/2014/main" id="{9A380ED4-84B7-4F77-9666-E4EEE3180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45" y="1654111"/>
            <a:ext cx="4310868" cy="259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4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43"/>
    </mc:Choice>
    <mc:Fallback xmlns="">
      <p:transition spd="slow" advTm="19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A5ADB21-AF99-4AD0-AB33-52BA9E229B0C}"/>
              </a:ext>
            </a:extLst>
          </p:cNvPr>
          <p:cNvSpPr/>
          <p:nvPr/>
        </p:nvSpPr>
        <p:spPr>
          <a:xfrm>
            <a:off x="88899" y="40158"/>
            <a:ext cx="99290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/>
                <a:solidFill>
                  <a:srgbClr val="C00000"/>
                </a:solidFill>
              </a:rPr>
              <a:t>Пасха – радостный и долгожданный праздник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61A5D0-0FB0-457A-B904-4B904211C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775909"/>
            <a:ext cx="6311723" cy="42078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262F31-4FB0-4298-AB81-47C32236DF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634" y="3149600"/>
            <a:ext cx="5502366" cy="3668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30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2"/>
    </mc:Choice>
    <mc:Fallback xmlns="">
      <p:transition spd="slow" advTm="11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65EBA0-E4CA-415D-95A0-51B53149E4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t="7233" r="5362" b="7488"/>
          <a:stretch/>
        </p:blipFill>
        <p:spPr>
          <a:xfrm>
            <a:off x="112802" y="1525933"/>
            <a:ext cx="1977373" cy="23913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46A4E6-1C6E-4AD7-8220-85FD550A57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4" t="3833" r="14629" b="12850"/>
          <a:stretch/>
        </p:blipFill>
        <p:spPr>
          <a:xfrm>
            <a:off x="852621" y="3871222"/>
            <a:ext cx="2192558" cy="25886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DAB33F-DEF6-4ACC-8257-1B7F252D78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4" r="14939"/>
          <a:stretch/>
        </p:blipFill>
        <p:spPr>
          <a:xfrm>
            <a:off x="3045179" y="1549559"/>
            <a:ext cx="2331802" cy="26375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23A15C-A9E0-4090-8AE1-E7D5019DA2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8" t="12233" r="14807" b="11642"/>
          <a:stretch/>
        </p:blipFill>
        <p:spPr>
          <a:xfrm>
            <a:off x="4570523" y="4034813"/>
            <a:ext cx="2080457" cy="253403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CFC306C-E293-474B-80EC-1CC4791E1AF3}"/>
              </a:ext>
            </a:extLst>
          </p:cNvPr>
          <p:cNvSpPr/>
          <p:nvPr/>
        </p:nvSpPr>
        <p:spPr>
          <a:xfrm>
            <a:off x="80584" y="1246630"/>
            <a:ext cx="1544074" cy="22556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</a:rPr>
              <a:t>Неделя православия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8849FEF-4D4A-441A-91CA-C5E1F98F0D9E}"/>
              </a:ext>
            </a:extLst>
          </p:cNvPr>
          <p:cNvSpPr/>
          <p:nvPr/>
        </p:nvSpPr>
        <p:spPr>
          <a:xfrm>
            <a:off x="830616" y="6469764"/>
            <a:ext cx="1544074" cy="29786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</a:rPr>
              <a:t>Неделя </a:t>
            </a:r>
            <a:r>
              <a:rPr lang="ru-RU" sz="1050" dirty="0" err="1">
                <a:solidFill>
                  <a:schemeClr val="tx1"/>
                </a:solidFill>
              </a:rPr>
              <a:t>Феодоровской</a:t>
            </a:r>
            <a:r>
              <a:rPr lang="ru-RU" sz="1050" dirty="0">
                <a:solidFill>
                  <a:schemeClr val="tx1"/>
                </a:solidFill>
              </a:rPr>
              <a:t> иконы Богородицы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3B6579B-F825-4217-B35C-B523B5D72817}"/>
              </a:ext>
            </a:extLst>
          </p:cNvPr>
          <p:cNvSpPr/>
          <p:nvPr/>
        </p:nvSpPr>
        <p:spPr>
          <a:xfrm>
            <a:off x="3045179" y="1251698"/>
            <a:ext cx="1544074" cy="29786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</a:rPr>
              <a:t>Неделя Крестопоклонная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439C539-5B6A-44DB-9369-EB73255D0890}"/>
              </a:ext>
            </a:extLst>
          </p:cNvPr>
          <p:cNvSpPr/>
          <p:nvPr/>
        </p:nvSpPr>
        <p:spPr>
          <a:xfrm>
            <a:off x="4570521" y="6527390"/>
            <a:ext cx="1544074" cy="29786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</a:rPr>
              <a:t>Неделя преподобного Иоанна Лествичника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FEE8780-E727-4DDA-A1E3-0CFDAE16BB44}"/>
              </a:ext>
            </a:extLst>
          </p:cNvPr>
          <p:cNvSpPr/>
          <p:nvPr/>
        </p:nvSpPr>
        <p:spPr>
          <a:xfrm>
            <a:off x="6500912" y="1323267"/>
            <a:ext cx="1544074" cy="29786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</a:rPr>
              <a:t>Неделя преподобной Марии Египетской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F088D7C-2BF4-40DE-976B-EC79B07ECC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7" t="16042" r="11062" b="14884"/>
          <a:stretch/>
        </p:blipFill>
        <p:spPr>
          <a:xfrm>
            <a:off x="6500912" y="1620860"/>
            <a:ext cx="2192558" cy="2602391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93F5411-4713-4748-BC47-11F338A47613}"/>
              </a:ext>
            </a:extLst>
          </p:cNvPr>
          <p:cNvSpPr/>
          <p:nvPr/>
        </p:nvSpPr>
        <p:spPr>
          <a:xfrm>
            <a:off x="7742276" y="6469763"/>
            <a:ext cx="1544074" cy="29786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</a:rPr>
              <a:t>Вход Господень в </a:t>
            </a:r>
            <a:r>
              <a:rPr lang="ru-RU" sz="1050" dirty="0" err="1">
                <a:solidFill>
                  <a:schemeClr val="tx1"/>
                </a:solidFill>
              </a:rPr>
              <a:t>Иеросалим</a:t>
            </a:r>
            <a:endParaRPr lang="ru-RU" sz="1050" dirty="0">
              <a:solidFill>
                <a:schemeClr val="tx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8070068-55D5-448E-A160-7115ADD4FD0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409" y="3875779"/>
            <a:ext cx="2205093" cy="2579538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2BBD256-C6E1-4814-98B6-1C6B2A2ADEED}"/>
              </a:ext>
            </a:extLst>
          </p:cNvPr>
          <p:cNvSpPr/>
          <p:nvPr/>
        </p:nvSpPr>
        <p:spPr>
          <a:xfrm>
            <a:off x="80584" y="-43727"/>
            <a:ext cx="995241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/>
                <a:solidFill>
                  <a:srgbClr val="C00000"/>
                </a:solidFill>
              </a:rPr>
              <a:t>но чтобы понять и прочувствовать этот праздник,</a:t>
            </a:r>
          </a:p>
          <a:p>
            <a:pPr algn="ctr"/>
            <a:r>
              <a:rPr lang="ru-RU" sz="3200" b="1" dirty="0">
                <a:ln/>
                <a:solidFill>
                  <a:srgbClr val="C00000"/>
                </a:solidFill>
              </a:rPr>
              <a:t>нужно ПРОЖИТЬ ВЕЛИКИЙ ПОСТ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986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73"/>
    </mc:Choice>
    <mc:Fallback xmlns="">
      <p:transition spd="slow" advTm="30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75561B-D696-4E10-AFC3-27009051D45C}"/>
              </a:ext>
            </a:extLst>
          </p:cNvPr>
          <p:cNvSpPr/>
          <p:nvPr/>
        </p:nvSpPr>
        <p:spPr>
          <a:xfrm>
            <a:off x="3890891" y="247800"/>
            <a:ext cx="750902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/>
                <a:solidFill>
                  <a:srgbClr val="C00000"/>
                </a:solidFill>
              </a:rPr>
              <a:t>войти со Христом </a:t>
            </a:r>
          </a:p>
          <a:p>
            <a:pPr algn="ctr"/>
            <a:r>
              <a:rPr lang="ru-RU" sz="4000" b="1" dirty="0">
                <a:ln/>
                <a:solidFill>
                  <a:srgbClr val="C00000"/>
                </a:solidFill>
              </a:rPr>
              <a:t>в </a:t>
            </a:r>
            <a:r>
              <a:rPr lang="ru-RU" sz="4000" b="1" dirty="0" err="1">
                <a:ln/>
                <a:solidFill>
                  <a:srgbClr val="C00000"/>
                </a:solidFill>
              </a:rPr>
              <a:t>Иеросалим</a:t>
            </a:r>
            <a:endParaRPr lang="ru-RU" sz="4000" b="1" dirty="0">
              <a:ln/>
              <a:solidFill>
                <a:srgbClr val="C000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82DD36-D769-42C2-B5DC-3B94697968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4" t="15000" r="12076" b="16111"/>
          <a:stretch/>
        </p:blipFill>
        <p:spPr>
          <a:xfrm>
            <a:off x="31748" y="0"/>
            <a:ext cx="4667012" cy="52451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FF3246-0A56-4992-BCF9-CFD8A20AB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14" y="2070100"/>
            <a:ext cx="6964372" cy="4641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2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1"/>
    </mc:Choice>
    <mc:Fallback xmlns="">
      <p:transition spd="slow" advTm="6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75561B-D696-4E10-AFC3-27009051D45C}"/>
              </a:ext>
            </a:extLst>
          </p:cNvPr>
          <p:cNvSpPr/>
          <p:nvPr/>
        </p:nvSpPr>
        <p:spPr>
          <a:xfrm>
            <a:off x="3592442" y="352963"/>
            <a:ext cx="750902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/>
                <a:solidFill>
                  <a:srgbClr val="C00000"/>
                </a:solidFill>
              </a:rPr>
              <a:t>ужаснуться </a:t>
            </a:r>
          </a:p>
          <a:p>
            <a:pPr algn="ctr"/>
            <a:r>
              <a:rPr lang="ru-RU" sz="4000" b="1" dirty="0">
                <a:ln/>
                <a:solidFill>
                  <a:srgbClr val="C00000"/>
                </a:solidFill>
              </a:rPr>
              <a:t>предательству Иуды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EBAC23-16CC-48AD-AB40-C725FEECF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11115" r="9641" b="12075"/>
          <a:stretch/>
        </p:blipFill>
        <p:spPr>
          <a:xfrm>
            <a:off x="93589" y="0"/>
            <a:ext cx="4660545" cy="5181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C321F4-D2C5-4D1B-828D-C4BDC04E1D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24" r="10897" b="24"/>
          <a:stretch/>
        </p:blipFill>
        <p:spPr>
          <a:xfrm>
            <a:off x="4500488" y="2119321"/>
            <a:ext cx="5311924" cy="4565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27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1"/>
    </mc:Choice>
    <mc:Fallback xmlns="">
      <p:transition spd="slow" advTm="11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20EA55-EA04-4B27-8E49-FD5B0E2FD2F9}"/>
              </a:ext>
            </a:extLst>
          </p:cNvPr>
          <p:cNvSpPr/>
          <p:nvPr/>
        </p:nvSpPr>
        <p:spPr>
          <a:xfrm>
            <a:off x="1338190" y="12702"/>
            <a:ext cx="75090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/>
                <a:solidFill>
                  <a:srgbClr val="C00000"/>
                </a:solidFill>
              </a:rPr>
              <a:t>осознать значение </a:t>
            </a:r>
            <a:r>
              <a:rPr lang="ru-RU" sz="3600" b="1" dirty="0" smtClean="0">
                <a:ln/>
                <a:solidFill>
                  <a:srgbClr val="C00000"/>
                </a:solidFill>
              </a:rPr>
              <a:t>Тайной </a:t>
            </a:r>
            <a:r>
              <a:rPr lang="ru-RU" sz="3600" b="1" dirty="0">
                <a:ln/>
                <a:solidFill>
                  <a:srgbClr val="C00000"/>
                </a:solidFill>
              </a:rPr>
              <a:t>вечери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E13EE7-8E9F-4DEB-A9D4-44C3D60676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8" t="15458" r="11866" b="13331"/>
          <a:stretch/>
        </p:blipFill>
        <p:spPr>
          <a:xfrm>
            <a:off x="93591" y="659031"/>
            <a:ext cx="6781801" cy="4064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D6D36B-FA06-4A0B-88B6-59B9070360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2" y="3378354"/>
            <a:ext cx="4732411" cy="34540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667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53"/>
    </mc:Choice>
    <mc:Fallback xmlns="">
      <p:transition spd="slow" advTm="12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429174A-1208-4DBA-AF10-AD53A5B4B7E8}"/>
              </a:ext>
            </a:extLst>
          </p:cNvPr>
          <p:cNvSpPr/>
          <p:nvPr/>
        </p:nvSpPr>
        <p:spPr>
          <a:xfrm>
            <a:off x="3338100" y="490537"/>
            <a:ext cx="889801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/>
                <a:solidFill>
                  <a:srgbClr val="C00000"/>
                </a:solidFill>
              </a:rPr>
              <a:t>сопроводить Христа </a:t>
            </a:r>
          </a:p>
          <a:p>
            <a:pPr algn="ctr"/>
            <a:r>
              <a:rPr lang="ru-RU" sz="3600" b="1" dirty="0">
                <a:ln/>
                <a:solidFill>
                  <a:srgbClr val="C00000"/>
                </a:solidFill>
              </a:rPr>
              <a:t>в Гефсиманский </a:t>
            </a:r>
          </a:p>
          <a:p>
            <a:pPr algn="ctr"/>
            <a:r>
              <a:rPr lang="ru-RU" sz="3600" b="1" dirty="0">
                <a:ln/>
                <a:solidFill>
                  <a:srgbClr val="C00000"/>
                </a:solidFill>
              </a:rPr>
              <a:t>сад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B877EA-ED35-4E56-AEA6-B7CD2E5AD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2"/>
            <a:ext cx="5634796" cy="35639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2C7A40-57A7-432B-9361-0D0820DC5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1" y="2414089"/>
            <a:ext cx="6649396" cy="4316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942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4"/>
    </mc:Choice>
    <mc:Fallback xmlns="">
      <p:transition spd="slow" advTm="17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7E23FBF-F6EA-4B24-8DE7-07085DEEABFE}"/>
              </a:ext>
            </a:extLst>
          </p:cNvPr>
          <p:cNvSpPr/>
          <p:nvPr/>
        </p:nvSpPr>
        <p:spPr>
          <a:xfrm>
            <a:off x="-977900" y="-83105"/>
            <a:ext cx="115460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/>
                <a:solidFill>
                  <a:srgbClr val="C00000"/>
                </a:solidFill>
              </a:rPr>
              <a:t>Празднование Пасхи установлено </a:t>
            </a:r>
          </a:p>
          <a:p>
            <a:pPr algn="ctr"/>
            <a:r>
              <a:rPr lang="ru-RU" sz="4000" b="1" dirty="0">
                <a:ln/>
                <a:solidFill>
                  <a:srgbClr val="C00000"/>
                </a:solidFill>
              </a:rPr>
              <a:t>в Ветхом </a:t>
            </a:r>
            <a:r>
              <a:rPr lang="ru-RU" sz="4000" b="1" dirty="0" smtClean="0">
                <a:ln/>
                <a:solidFill>
                  <a:srgbClr val="C00000"/>
                </a:solidFill>
              </a:rPr>
              <a:t>Завете</a:t>
            </a:r>
            <a:endParaRPr lang="ru-RU" sz="4000" b="1" dirty="0">
              <a:ln/>
              <a:solidFill>
                <a:srgbClr val="C0000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6C804E-E54A-4DF6-92D3-710BBE143AD3}"/>
              </a:ext>
            </a:extLst>
          </p:cNvPr>
          <p:cNvSpPr/>
          <p:nvPr/>
        </p:nvSpPr>
        <p:spPr>
          <a:xfrm>
            <a:off x="0" y="5903894"/>
            <a:ext cx="979348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Оно связано с ИЗБАВЛЕНИЕМ избранного народа Божия </a:t>
            </a:r>
          </a:p>
          <a:p>
            <a:pPr algn="ctr"/>
            <a:r>
              <a:rPr lang="ru-RU" sz="2800" b="1" dirty="0">
                <a:ln/>
                <a:solidFill>
                  <a:srgbClr val="C00000"/>
                </a:solidFill>
              </a:rPr>
              <a:t>ОТ египетского РАБСТВА</a:t>
            </a:r>
          </a:p>
        </p:txBody>
      </p:sp>
      <p:pic>
        <p:nvPicPr>
          <p:cNvPr id="1026" name="Picture 2" descr="https://sun9-19.userapi.com/impg/OC7rErekjiqe89-ZieWnOlFaUQBfIJ2Ecoy0wQ/4YvTqy_3o4w.jpg?size=1280x883&amp;quality=95&amp;sign=3d6f75b11523d43ec5e82f6297254d90&amp;c_uniq_tag=MO2XnpMGnQ6-UTW92DqvUBt6_0wcdvGXUbzYeXnnYvY&amp;type=album">
            <a:extLst>
              <a:ext uri="{FF2B5EF4-FFF2-40B4-BE49-F238E27FC236}">
                <a16:creationId xmlns:a16="http://schemas.microsoft.com/office/drawing/2014/main" id="{562D2D4D-C240-451D-9C90-90C49EEBD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651" y="1240336"/>
            <a:ext cx="6880181" cy="474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46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8"/>
    </mc:Choice>
    <mc:Fallback xmlns="">
      <p:transition spd="slow" advTm="16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226891-71A2-46D9-9B12-F7BCA3E410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2" r="17963" b="1340"/>
          <a:stretch/>
        </p:blipFill>
        <p:spPr>
          <a:xfrm>
            <a:off x="1485900" y="644263"/>
            <a:ext cx="7099300" cy="612861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7FA73AF-7064-4F21-9803-1E8046B74E0F}"/>
              </a:ext>
            </a:extLst>
          </p:cNvPr>
          <p:cNvSpPr/>
          <p:nvPr/>
        </p:nvSpPr>
        <p:spPr>
          <a:xfrm>
            <a:off x="626991" y="0"/>
            <a:ext cx="889801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/>
                <a:solidFill>
                  <a:srgbClr val="C00000"/>
                </a:solidFill>
              </a:rPr>
              <a:t>а потом – на судилище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378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4"/>
    </mc:Choice>
    <mc:Fallback xmlns="">
      <p:transition spd="slow" advTm="6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7FA73AF-7064-4F21-9803-1E8046B74E0F}"/>
              </a:ext>
            </a:extLst>
          </p:cNvPr>
          <p:cNvSpPr/>
          <p:nvPr/>
        </p:nvSpPr>
        <p:spPr>
          <a:xfrm>
            <a:off x="-170837" y="0"/>
            <a:ext cx="1024767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/>
                <a:solidFill>
                  <a:srgbClr val="C00000"/>
                </a:solidFill>
              </a:rPr>
              <a:t>стать свидетелем Его страданий и смерти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28E42B-5E45-4A24-835E-0027D94D7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7" y="843865"/>
            <a:ext cx="4960469" cy="58250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1CB973-141E-4B65-AE07-2BB27C6F68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7037" r="7900" b="7407"/>
          <a:stretch/>
        </p:blipFill>
        <p:spPr>
          <a:xfrm>
            <a:off x="5256575" y="843865"/>
            <a:ext cx="4533900" cy="586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47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5"/>
    </mc:Choice>
    <mc:Fallback xmlns="">
      <p:transition spd="slow" advTm="9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E31886-A55E-42F3-A063-8F14523CAF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4594"/>
            <a:ext cx="5680200" cy="37852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4E94B9-59F1-4E40-AF3E-1236C83BAC8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03" y="2659199"/>
            <a:ext cx="5680199" cy="419880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623CA7F-59AC-4150-846D-8CB57D737695}"/>
              </a:ext>
            </a:extLst>
          </p:cNvPr>
          <p:cNvSpPr/>
          <p:nvPr/>
        </p:nvSpPr>
        <p:spPr>
          <a:xfrm>
            <a:off x="3373143" y="495300"/>
            <a:ext cx="889801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/>
                <a:solidFill>
                  <a:srgbClr val="C00000"/>
                </a:solidFill>
              </a:rPr>
              <a:t>оплакать Его </a:t>
            </a:r>
          </a:p>
          <a:p>
            <a:pPr algn="ctr"/>
            <a:r>
              <a:rPr lang="ru-RU" sz="4400" b="1" dirty="0">
                <a:ln/>
                <a:solidFill>
                  <a:srgbClr val="C00000"/>
                </a:solidFill>
              </a:rPr>
              <a:t>при погребении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254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96"/>
    </mc:Choice>
    <mc:Fallback xmlns="">
      <p:transition spd="slow" advTm="15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A973646-A282-4452-81F6-EB5A398C1142}"/>
              </a:ext>
            </a:extLst>
          </p:cNvPr>
          <p:cNvSpPr/>
          <p:nvPr/>
        </p:nvSpPr>
        <p:spPr>
          <a:xfrm>
            <a:off x="4169168" y="392331"/>
            <a:ext cx="597701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/>
                <a:solidFill>
                  <a:srgbClr val="C00000"/>
                </a:solidFill>
              </a:rPr>
              <a:t>чтоб возрадоваться </a:t>
            </a:r>
          </a:p>
          <a:p>
            <a:pPr algn="ctr"/>
            <a:r>
              <a:rPr lang="ru-RU" sz="4400" b="1" dirty="0">
                <a:ln/>
                <a:solidFill>
                  <a:srgbClr val="C00000"/>
                </a:solidFill>
              </a:rPr>
              <a:t>Его Воскресению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A230D1-EABD-4DAA-A9A9-BB9AD531C9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44" t="-1" r="29615" b="-826"/>
          <a:stretch/>
        </p:blipFill>
        <p:spPr>
          <a:xfrm>
            <a:off x="165102" y="136634"/>
            <a:ext cx="4409343" cy="61532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5A33D5-F36F-4764-BA65-55AAF145FB3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2606959"/>
            <a:ext cx="6184900" cy="41144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449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5"/>
    </mc:Choice>
    <mc:Fallback xmlns="">
      <p:transition spd="slow" advTm="9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A973646-A282-4452-81F6-EB5A398C1142}"/>
              </a:ext>
            </a:extLst>
          </p:cNvPr>
          <p:cNvSpPr/>
          <p:nvPr/>
        </p:nvSpPr>
        <p:spPr>
          <a:xfrm>
            <a:off x="26525" y="0"/>
            <a:ext cx="9879477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/>
                <a:solidFill>
                  <a:srgbClr val="C00000"/>
                </a:solidFill>
                <a:latin typeface="Izhitsa" panose="020B7200000000000000" pitchFamily="34" charset="0"/>
              </a:rPr>
              <a:t>Вчера </a:t>
            </a:r>
            <a:r>
              <a:rPr lang="ru-RU" sz="4400" b="1" dirty="0" err="1">
                <a:ln/>
                <a:solidFill>
                  <a:srgbClr val="C00000"/>
                </a:solidFill>
                <a:latin typeface="Izhitsa" panose="020B7200000000000000" pitchFamily="34" charset="0"/>
              </a:rPr>
              <a:t>сраспинахтися</a:t>
            </a:r>
            <a:r>
              <a:rPr lang="ru-RU" sz="4400" b="1" dirty="0">
                <a:ln/>
                <a:solidFill>
                  <a:srgbClr val="C00000"/>
                </a:solidFill>
                <a:latin typeface="Izhitsa" panose="020B7200000000000000" pitchFamily="34" charset="0"/>
              </a:rPr>
              <a:t> Христе,</a:t>
            </a:r>
          </a:p>
          <a:p>
            <a:pPr algn="ctr"/>
            <a:r>
              <a:rPr lang="ru-RU" sz="4400" b="1" dirty="0">
                <a:ln/>
                <a:solidFill>
                  <a:srgbClr val="C00000"/>
                </a:solidFill>
                <a:latin typeface="Izhitsa" panose="020B7200000000000000" pitchFamily="34" charset="0"/>
              </a:rPr>
              <a:t>вчера </a:t>
            </a:r>
            <a:r>
              <a:rPr lang="ru-RU" sz="4400" b="1" dirty="0" err="1">
                <a:ln/>
                <a:solidFill>
                  <a:srgbClr val="C00000"/>
                </a:solidFill>
                <a:latin typeface="Izhitsa" panose="020B7200000000000000" pitchFamily="34" charset="0"/>
              </a:rPr>
              <a:t>спогребохтися</a:t>
            </a:r>
            <a:r>
              <a:rPr lang="ru-RU" sz="4400" b="1" dirty="0">
                <a:ln/>
                <a:solidFill>
                  <a:srgbClr val="C00000"/>
                </a:solidFill>
                <a:latin typeface="Izhitsa" panose="020B7200000000000000" pitchFamily="34" charset="0"/>
              </a:rPr>
              <a:t>.</a:t>
            </a:r>
          </a:p>
          <a:p>
            <a:pPr algn="ctr"/>
            <a:r>
              <a:rPr lang="ru-RU" sz="4400" b="1" dirty="0" err="1">
                <a:ln/>
                <a:solidFill>
                  <a:srgbClr val="C00000"/>
                </a:solidFill>
                <a:latin typeface="Izhitsa" panose="020B7200000000000000" pitchFamily="34" charset="0"/>
              </a:rPr>
              <a:t>Совосстаю</a:t>
            </a:r>
            <a:r>
              <a:rPr lang="ru-RU" sz="4400" b="1" dirty="0">
                <a:ln/>
                <a:solidFill>
                  <a:srgbClr val="C00000"/>
                </a:solidFill>
                <a:latin typeface="Izhitsa" panose="020B7200000000000000" pitchFamily="34" charset="0"/>
              </a:rPr>
              <a:t> днесь </a:t>
            </a:r>
            <a:r>
              <a:rPr lang="ru-RU" sz="4400" b="1" dirty="0" err="1">
                <a:ln/>
                <a:solidFill>
                  <a:srgbClr val="C00000"/>
                </a:solidFill>
                <a:latin typeface="Izhitsa" panose="020B7200000000000000" pitchFamily="34" charset="0"/>
              </a:rPr>
              <a:t>совоскресшу</a:t>
            </a:r>
            <a:r>
              <a:rPr lang="ru-RU" sz="4400" b="1" dirty="0">
                <a:ln/>
                <a:solidFill>
                  <a:srgbClr val="C00000"/>
                </a:solidFill>
                <a:latin typeface="Izhitsa" panose="020B7200000000000000" pitchFamily="34" charset="0"/>
              </a:rPr>
              <a:t> </a:t>
            </a:r>
            <a:r>
              <a:rPr lang="ru-RU" sz="4400" b="1" dirty="0" err="1">
                <a:ln/>
                <a:solidFill>
                  <a:srgbClr val="C00000"/>
                </a:solidFill>
                <a:latin typeface="Izhitsa" panose="020B7200000000000000" pitchFamily="34" charset="0"/>
              </a:rPr>
              <a:t>Ти</a:t>
            </a:r>
            <a:endParaRPr lang="ru-RU" sz="4400" b="1" dirty="0">
              <a:ln/>
              <a:solidFill>
                <a:srgbClr val="C00000"/>
              </a:solidFill>
              <a:latin typeface="Izhitsa" panose="020B7200000000000000" pitchFamily="34" charset="0"/>
            </a:endParaRPr>
          </a:p>
          <a:p>
            <a:pPr algn="ctr"/>
            <a:r>
              <a:rPr lang="ru-RU" sz="4400" b="1" dirty="0">
                <a:ln/>
                <a:solidFill>
                  <a:srgbClr val="C00000"/>
                </a:solidFill>
                <a:latin typeface="Izhitsa" panose="020B7200000000000000" pitchFamily="34" charset="0"/>
              </a:rPr>
              <a:t>Сам </a:t>
            </a:r>
            <a:r>
              <a:rPr lang="ru-RU" sz="4400" b="1" dirty="0" err="1">
                <a:ln/>
                <a:solidFill>
                  <a:srgbClr val="C00000"/>
                </a:solidFill>
                <a:latin typeface="Izhitsa" panose="020B7200000000000000" pitchFamily="34" charset="0"/>
              </a:rPr>
              <a:t>мя</a:t>
            </a:r>
            <a:r>
              <a:rPr lang="ru-RU" sz="4400" b="1" dirty="0">
                <a:ln/>
                <a:solidFill>
                  <a:srgbClr val="C00000"/>
                </a:solidFill>
                <a:latin typeface="Izhitsa" panose="020B7200000000000000" pitchFamily="34" charset="0"/>
              </a:rPr>
              <a:t> </a:t>
            </a:r>
            <a:r>
              <a:rPr lang="ru-RU" sz="4400" b="1" dirty="0" err="1">
                <a:ln/>
                <a:solidFill>
                  <a:srgbClr val="C00000"/>
                </a:solidFill>
                <a:latin typeface="Izhitsa" panose="020B7200000000000000" pitchFamily="34" charset="0"/>
              </a:rPr>
              <a:t>прослави</a:t>
            </a:r>
            <a:r>
              <a:rPr lang="ru-RU" sz="4400" b="1" dirty="0">
                <a:ln/>
                <a:solidFill>
                  <a:srgbClr val="C00000"/>
                </a:solidFill>
                <a:latin typeface="Izhitsa" panose="020B7200000000000000" pitchFamily="34" charset="0"/>
              </a:rPr>
              <a:t> Спасе </a:t>
            </a:r>
          </a:p>
          <a:p>
            <a:pPr algn="ctr"/>
            <a:r>
              <a:rPr lang="ru-RU" sz="4400" b="1" dirty="0">
                <a:ln/>
                <a:solidFill>
                  <a:srgbClr val="C00000"/>
                </a:solidFill>
                <a:latin typeface="Izhitsa" panose="020B7200000000000000" pitchFamily="34" charset="0"/>
              </a:rPr>
              <a:t>во Царствии Си.</a:t>
            </a:r>
          </a:p>
          <a:p>
            <a:pPr algn="ctr"/>
            <a:r>
              <a:rPr lang="ru-RU" sz="2000" b="1" dirty="0">
                <a:ln/>
                <a:solidFill>
                  <a:srgbClr val="C00000"/>
                </a:solidFill>
                <a:latin typeface="Izhitsa" panose="020B7200000000000000" pitchFamily="34" charset="0"/>
              </a:rPr>
              <a:t>(из Канона Пасхе)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21220F-FC58-4340-88D0-C78316AA3824}"/>
              </a:ext>
            </a:extLst>
          </p:cNvPr>
          <p:cNvSpPr/>
          <p:nvPr/>
        </p:nvSpPr>
        <p:spPr>
          <a:xfrm>
            <a:off x="2" y="3848100"/>
            <a:ext cx="9879477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/>
                <a:solidFill>
                  <a:srgbClr val="002060"/>
                </a:solidFill>
              </a:rPr>
              <a:t>Вчера</a:t>
            </a:r>
            <a:r>
              <a:rPr lang="ru-RU" sz="3600" dirty="0">
                <a:ln/>
                <a:solidFill>
                  <a:srgbClr val="002060"/>
                </a:solidFill>
              </a:rPr>
              <a:t> я распинался вместе с Тобой, Христе,</a:t>
            </a:r>
          </a:p>
          <a:p>
            <a:pPr algn="ctr"/>
            <a:r>
              <a:rPr lang="ru-RU" sz="3600" dirty="0">
                <a:ln/>
                <a:solidFill>
                  <a:srgbClr val="002060"/>
                </a:solidFill>
              </a:rPr>
              <a:t>Вчера вместе с Тобой погребался.</a:t>
            </a:r>
          </a:p>
          <a:p>
            <a:pPr algn="ctr"/>
            <a:r>
              <a:rPr lang="ru-RU" sz="3600" b="1" dirty="0">
                <a:ln/>
                <a:solidFill>
                  <a:srgbClr val="002060"/>
                </a:solidFill>
              </a:rPr>
              <a:t>Сегодня</a:t>
            </a:r>
            <a:r>
              <a:rPr lang="ru-RU" sz="3600" dirty="0">
                <a:ln/>
                <a:solidFill>
                  <a:srgbClr val="002060"/>
                </a:solidFill>
              </a:rPr>
              <a:t>, когда ты воскрес, я вместе с Тобой воскресаю.</a:t>
            </a:r>
          </a:p>
          <a:p>
            <a:pPr algn="ctr"/>
            <a:r>
              <a:rPr lang="ru-RU" sz="3600" dirty="0">
                <a:ln/>
                <a:solidFill>
                  <a:srgbClr val="002060"/>
                </a:solidFill>
              </a:rPr>
              <a:t>Сам меня прославь, Спасе, во Царствии Своём.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718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90"/>
    </mc:Choice>
    <mc:Fallback xmlns="">
      <p:transition spd="slow" advTm="34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8FD11A0-3640-43CE-8E67-7E1CC4C59ADC}"/>
              </a:ext>
            </a:extLst>
          </p:cNvPr>
          <p:cNvSpPr/>
          <p:nvPr/>
        </p:nvSpPr>
        <p:spPr>
          <a:xfrm>
            <a:off x="-304800" y="474345"/>
            <a:ext cx="10833100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/>
                <a:solidFill>
                  <a:srgbClr val="C00000"/>
                </a:solidFill>
              </a:rPr>
              <a:t>Тёплой молитвы вам </a:t>
            </a:r>
          </a:p>
          <a:p>
            <a:pPr algn="ctr"/>
            <a:r>
              <a:rPr lang="ru-RU" sz="5400" b="1" dirty="0">
                <a:ln/>
                <a:solidFill>
                  <a:srgbClr val="C00000"/>
                </a:solidFill>
              </a:rPr>
              <a:t>в преддверии Пасхи!</a:t>
            </a:r>
          </a:p>
          <a:p>
            <a:pPr algn="ctr"/>
            <a:endParaRPr lang="ru-RU" sz="5400" b="1" dirty="0">
              <a:ln/>
              <a:solidFill>
                <a:srgbClr val="C00000"/>
              </a:solidFill>
            </a:endParaRPr>
          </a:p>
          <a:p>
            <a:pPr algn="ctr"/>
            <a:r>
              <a:rPr lang="ru-RU" sz="5400" b="1" dirty="0">
                <a:ln/>
                <a:solidFill>
                  <a:srgbClr val="C00000"/>
                </a:solidFill>
              </a:rPr>
              <a:t>На протяжении сорока дней </a:t>
            </a:r>
          </a:p>
          <a:p>
            <a:pPr algn="ctr"/>
            <a:r>
              <a:rPr lang="ru-RU" sz="5400" b="1" dirty="0">
                <a:ln/>
                <a:solidFill>
                  <a:srgbClr val="C00000"/>
                </a:solidFill>
              </a:rPr>
              <a:t>ее празднования!</a:t>
            </a:r>
          </a:p>
          <a:p>
            <a:pPr algn="ctr"/>
            <a:endParaRPr lang="ru-RU" sz="5400" b="1" dirty="0">
              <a:ln/>
              <a:solidFill>
                <a:srgbClr val="C00000"/>
              </a:solidFill>
            </a:endParaRPr>
          </a:p>
          <a:p>
            <a:pPr algn="ctr"/>
            <a:r>
              <a:rPr lang="ru-RU" sz="5400" b="1" dirty="0">
                <a:ln/>
                <a:solidFill>
                  <a:srgbClr val="C00000"/>
                </a:solidFill>
              </a:rPr>
              <a:t>И каждый ваш ДЕНЬ!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239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8"/>
    </mc:Choice>
    <mc:Fallback xmlns="">
      <p:transition spd="slow" advTm="14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5E5930-FC10-4D89-9BB1-7496D3427A7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313" y="0"/>
            <a:ext cx="5367422" cy="53628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CA3640-399F-4E40-B1BD-5EBADAFB9D33}"/>
              </a:ext>
            </a:extLst>
          </p:cNvPr>
          <p:cNvSpPr txBox="1"/>
          <p:nvPr/>
        </p:nvSpPr>
        <p:spPr>
          <a:xfrm>
            <a:off x="509016" y="5868867"/>
            <a:ext cx="9272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Автор презентации: Иванова Анастасия</a:t>
            </a:r>
          </a:p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Музыкальное сопровождение: Молодежный хор Новосибирска. 2-й молодёжный съезд в Красноярске "Сибирские встречи на Енисее"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675B49-2573-41CD-8ADA-7F41DBD3EE66}"/>
              </a:ext>
            </a:extLst>
          </p:cNvPr>
          <p:cNvSpPr txBox="1"/>
          <p:nvPr/>
        </p:nvSpPr>
        <p:spPr>
          <a:xfrm>
            <a:off x="1435608" y="5222536"/>
            <a:ext cx="741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16B33"/>
                </a:solidFill>
                <a:latin typeface="Corbel (Заголовки)"/>
              </a:rPr>
              <a:t>«Дети и вера» – информационная копилка для детей и родителей.</a:t>
            </a:r>
          </a:p>
          <a:p>
            <a:pPr algn="ctr"/>
            <a:r>
              <a:rPr lang="en-US" b="1" dirty="0">
                <a:solidFill>
                  <a:srgbClr val="016B33"/>
                </a:solidFill>
                <a:latin typeface="Corbel (Заголовки)"/>
              </a:rPr>
              <a:t>vk.com/deti_vera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83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9"/>
    </mc:Choice>
    <mc:Fallback xmlns="">
      <p:transition spd="slow" advTm="12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6B6050B-3FAA-4A85-89D3-91BF945A8B79}"/>
              </a:ext>
            </a:extLst>
          </p:cNvPr>
          <p:cNvSpPr/>
          <p:nvPr/>
        </p:nvSpPr>
        <p:spPr>
          <a:xfrm>
            <a:off x="-29443" y="23737"/>
            <a:ext cx="993544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/>
                <a:solidFill>
                  <a:srgbClr val="C00000"/>
                </a:solidFill>
              </a:rPr>
              <a:t>Во времена Иакова и Иосифа </a:t>
            </a:r>
          </a:p>
          <a:p>
            <a:pPr algn="ctr"/>
            <a:r>
              <a:rPr lang="ru-RU" sz="3600" b="1" dirty="0">
                <a:ln/>
                <a:solidFill>
                  <a:srgbClr val="C00000"/>
                </a:solidFill>
              </a:rPr>
              <a:t>евреи ПЕРЕСЕЛИЛИСЬ В ЕГИПЕТ </a:t>
            </a:r>
          </a:p>
        </p:txBody>
      </p:sp>
      <p:pic>
        <p:nvPicPr>
          <p:cNvPr id="10" name="Picture 2" descr="https://avatars.mds.yandex.net/i?id=d2e5730a9e074eb010d9d0b44e483179075feadb-10115282-images-thumbs&amp;n=13">
            <a:extLst>
              <a:ext uri="{FF2B5EF4-FFF2-40B4-BE49-F238E27FC236}">
                <a16:creationId xmlns:a16="http://schemas.microsoft.com/office/drawing/2014/main" id="{E9EAF0B5-1E6D-4635-BDB9-3DFE62ADA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812" y="1224064"/>
            <a:ext cx="6348379" cy="556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613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3"/>
    </mc:Choice>
    <mc:Fallback xmlns="">
      <p:transition spd="slow" advTm="11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364FCD5-E56D-4305-A66D-B56254975533}"/>
              </a:ext>
            </a:extLst>
          </p:cNvPr>
          <p:cNvSpPr/>
          <p:nvPr/>
        </p:nvSpPr>
        <p:spPr>
          <a:xfrm>
            <a:off x="723901" y="2"/>
            <a:ext cx="892890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/>
                <a:solidFill>
                  <a:srgbClr val="C00000"/>
                </a:solidFill>
              </a:rPr>
              <a:t>Иосиф, проданный братьями в рабство, </a:t>
            </a:r>
          </a:p>
          <a:p>
            <a:pPr algn="ctr"/>
            <a:r>
              <a:rPr lang="ru-RU" sz="3600" b="1" dirty="0">
                <a:ln/>
                <a:solidFill>
                  <a:srgbClr val="C00000"/>
                </a:solidFill>
              </a:rPr>
              <a:t>был на высоком посту у фараона</a:t>
            </a:r>
          </a:p>
        </p:txBody>
      </p:sp>
      <p:pic>
        <p:nvPicPr>
          <p:cNvPr id="5122" name="Picture 2" descr="https://avatars.mds.yandex.net/i?id=17b06e39a7f17db9b1dd4253f2c226defeb83081-10780278-images-thumbs&amp;n=13">
            <a:extLst>
              <a:ext uri="{FF2B5EF4-FFF2-40B4-BE49-F238E27FC236}">
                <a16:creationId xmlns:a16="http://schemas.microsoft.com/office/drawing/2014/main" id="{F34228B6-0872-4E25-8125-4165E9353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6" y="1190080"/>
            <a:ext cx="4635500" cy="307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avatars.mds.yandex.net/i?id=cc3906776a81a365026cca510a035e47_l-5163390-images-thumbs&amp;n=13">
            <a:extLst>
              <a:ext uri="{FF2B5EF4-FFF2-40B4-BE49-F238E27FC236}">
                <a16:creationId xmlns:a16="http://schemas.microsoft.com/office/drawing/2014/main" id="{353393C4-00EC-42C4-9F7F-DF2F3F58F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798" y="3790734"/>
            <a:ext cx="4924009" cy="295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242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9"/>
    </mc:Choice>
    <mc:Fallback xmlns="">
      <p:transition spd="slow" advTm="11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C87A07-51B7-4C0A-B5FB-8E58161C35A3}"/>
              </a:ext>
            </a:extLst>
          </p:cNvPr>
          <p:cNvSpPr/>
          <p:nvPr/>
        </p:nvSpPr>
        <p:spPr>
          <a:xfrm>
            <a:off x="176550" y="2"/>
            <a:ext cx="976629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/>
                <a:solidFill>
                  <a:srgbClr val="C00000"/>
                </a:solidFill>
              </a:rPr>
              <a:t>Со временем египтяне забыли заслуги Иосифа и ПОРАБОТИЛИ евреев</a:t>
            </a:r>
          </a:p>
        </p:txBody>
      </p:sp>
      <p:pic>
        <p:nvPicPr>
          <p:cNvPr id="5126" name="Picture 6" descr="https://avatars.mds.yandex.net/i?id=41628801fb74d8324dbbc0d34badee60ed73c4b6-10098996-images-thumbs&amp;n=13">
            <a:extLst>
              <a:ext uri="{FF2B5EF4-FFF2-40B4-BE49-F238E27FC236}">
                <a16:creationId xmlns:a16="http://schemas.microsoft.com/office/drawing/2014/main" id="{4E3947CB-BB8C-4B7C-87A5-5AC1A506B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01" y="1301929"/>
            <a:ext cx="8127999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121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3"/>
    </mc:Choice>
    <mc:Fallback xmlns="">
      <p:transition spd="slow" advTm="9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6B6050B-3FAA-4A85-89D3-91BF945A8B79}"/>
              </a:ext>
            </a:extLst>
          </p:cNvPr>
          <p:cNvSpPr/>
          <p:nvPr/>
        </p:nvSpPr>
        <p:spPr>
          <a:xfrm>
            <a:off x="140418" y="73831"/>
            <a:ext cx="976558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/>
                <a:solidFill>
                  <a:srgbClr val="C00000"/>
                </a:solidFill>
              </a:rPr>
              <a:t>Чтоб вывести избранный народ из земли Египетской, </a:t>
            </a:r>
          </a:p>
          <a:p>
            <a:pPr algn="ctr"/>
            <a:r>
              <a:rPr lang="ru-RU" sz="3200" b="1" dirty="0">
                <a:ln/>
                <a:solidFill>
                  <a:srgbClr val="C00000"/>
                </a:solidFill>
              </a:rPr>
              <a:t>Бог послал Моисея</a:t>
            </a:r>
          </a:p>
        </p:txBody>
      </p:sp>
      <p:pic>
        <p:nvPicPr>
          <p:cNvPr id="4100" name="Picture 4" descr="https://avatars.mds.yandex.net/i?id=cf8700a95fb8aeed928b71cad6ce436a64048e9d-9666026-images-thumbs&amp;n=13">
            <a:extLst>
              <a:ext uri="{FF2B5EF4-FFF2-40B4-BE49-F238E27FC236}">
                <a16:creationId xmlns:a16="http://schemas.microsoft.com/office/drawing/2014/main" id="{4C109577-9FB5-4141-A19A-A4C503FA9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059" y="1158529"/>
            <a:ext cx="5676182" cy="454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50D1835-881F-4AC6-82B1-89680D744A7B}"/>
              </a:ext>
            </a:extLst>
          </p:cNvPr>
          <p:cNvSpPr/>
          <p:nvPr/>
        </p:nvSpPr>
        <p:spPr>
          <a:xfrm>
            <a:off x="622300" y="5780782"/>
            <a:ext cx="9283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/>
                <a:solidFill>
                  <a:srgbClr val="C00000"/>
                </a:solidFill>
              </a:rPr>
              <a:t>Моисей пришел к фараону и сказал, </a:t>
            </a:r>
          </a:p>
          <a:p>
            <a:pPr algn="ctr"/>
            <a:r>
              <a:rPr lang="ru-RU" sz="3200" b="1" dirty="0">
                <a:ln/>
                <a:solidFill>
                  <a:srgbClr val="C00000"/>
                </a:solidFill>
              </a:rPr>
              <a:t>что его народ нужно отпустить – так хочет Бог</a:t>
            </a:r>
            <a:endParaRPr lang="ru-RU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234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15"/>
    </mc:Choice>
    <mc:Fallback xmlns="">
      <p:transition spd="slow" advTm="20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364FCD5-E56D-4305-A66D-B56254975533}"/>
              </a:ext>
            </a:extLst>
          </p:cNvPr>
          <p:cNvSpPr/>
          <p:nvPr/>
        </p:nvSpPr>
        <p:spPr>
          <a:xfrm>
            <a:off x="217266" y="0"/>
            <a:ext cx="1008243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/>
                <a:solidFill>
                  <a:srgbClr val="C00000"/>
                </a:solidFill>
              </a:rPr>
              <a:t>Фараон не хотел отпускать рабов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2084B0D-53CA-4AFD-B678-01D7658C7BFC}"/>
              </a:ext>
            </a:extLst>
          </p:cNvPr>
          <p:cNvSpPr/>
          <p:nvPr/>
        </p:nvSpPr>
        <p:spPr>
          <a:xfrm>
            <a:off x="149763" y="6115330"/>
            <a:ext cx="96064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n/>
                <a:solidFill>
                  <a:srgbClr val="C00000"/>
                </a:solidFill>
              </a:rPr>
              <a:t>Тогда Бог послал на Египет великие БЕДСТВИЯ</a:t>
            </a:r>
          </a:p>
        </p:txBody>
      </p:sp>
      <p:pic>
        <p:nvPicPr>
          <p:cNvPr id="2050" name="Picture 2" descr="https://i.ytimg.com/vi/OVPRUCk2Hzw/maxresdefault.jpg?sqp=-oaymwEmCIAKENAF8quKqQMa8AEB-AH-CYAC0AWKAgwIABABGH8gTignMA8=&amp;rs=AOn4CLChFSM5PzNFiSzcZigXHkKGgrJsiQ">
            <a:extLst>
              <a:ext uri="{FF2B5EF4-FFF2-40B4-BE49-F238E27FC236}">
                <a16:creationId xmlns:a16="http://schemas.microsoft.com/office/drawing/2014/main" id="{3FFEF8F0-2589-4D00-A296-ABF5E8554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40"/>
            <a:ext cx="990600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514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9"/>
    </mc:Choice>
    <mc:Fallback xmlns="">
      <p:transition spd="slow" advTm="11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C87A07-51B7-4C0A-B5FB-8E58161C35A3}"/>
              </a:ext>
            </a:extLst>
          </p:cNvPr>
          <p:cNvSpPr/>
          <p:nvPr/>
        </p:nvSpPr>
        <p:spPr>
          <a:xfrm>
            <a:off x="2" y="0"/>
            <a:ext cx="98040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/>
                <a:solidFill>
                  <a:srgbClr val="C00000"/>
                </a:solidFill>
              </a:rPr>
              <a:t>Из 10 казней самой страшной была десятая.</a:t>
            </a:r>
          </a:p>
          <a:p>
            <a:pPr algn="ctr"/>
            <a:r>
              <a:rPr lang="ru-RU" sz="3600" b="1" dirty="0">
                <a:ln/>
                <a:solidFill>
                  <a:srgbClr val="C00000"/>
                </a:solidFill>
              </a:rPr>
              <a:t>Ангел УМЕРТВИЛ ВСЕХ ПЕРВЕНЦЕВ египетских </a:t>
            </a:r>
            <a:r>
              <a:rPr lang="ru-RU" sz="3600" b="1" i="1" dirty="0">
                <a:ln/>
                <a:solidFill>
                  <a:srgbClr val="C00000"/>
                </a:solidFill>
              </a:rPr>
              <a:t>от человека до скота</a:t>
            </a:r>
            <a:r>
              <a:rPr lang="ru-RU" sz="3600" b="1" dirty="0">
                <a:ln/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4102" name="Picture 6" descr="https://avatars.mds.yandex.net/i?id=96eb209673ef6f4404daee5ba247d87d0904ae2f-9095503-images-thumbs&amp;n=13">
            <a:extLst>
              <a:ext uri="{FF2B5EF4-FFF2-40B4-BE49-F238E27FC236}">
                <a16:creationId xmlns:a16="http://schemas.microsoft.com/office/drawing/2014/main" id="{323E3BEF-B372-4AEA-8689-064E770D0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68" y="1754328"/>
            <a:ext cx="6927532" cy="425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BCFE2CB-AF4D-44AC-8ECB-2D3D25BD4308}"/>
              </a:ext>
            </a:extLst>
          </p:cNvPr>
          <p:cNvSpPr/>
          <p:nvPr/>
        </p:nvSpPr>
        <p:spPr>
          <a:xfrm>
            <a:off x="2112181" y="6011873"/>
            <a:ext cx="6399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/>
                <a:solidFill>
                  <a:srgbClr val="C00000"/>
                </a:solidFill>
              </a:rPr>
              <a:t>В их числе был и сын фараона</a:t>
            </a:r>
            <a:endParaRPr lang="ru-RU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369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59"/>
    </mc:Choice>
    <mc:Fallback xmlns="">
      <p:transition spd="slow" advTm="20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4|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3|2.3|2.1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8|3.5|2.9|4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9|3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|5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|1.9|5.1|1.5|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1|4.2|3.6|3.5|2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9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1|3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|2.7|3.1|3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4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|6.6|2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3|1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|2.8|2.7|3|3.2|2.9|2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5|1.2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8|6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1.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3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5|3.3|3.5|2.4|3.7|2.8|3.3|3.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6|1.9|5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4|4.2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6.6|1.9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4371</TotalTime>
  <Words>641</Words>
  <Application>Microsoft Office PowerPoint</Application>
  <PresentationFormat>Лист A4 (210x297 мм)</PresentationFormat>
  <Paragraphs>117</Paragraphs>
  <Slides>36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Corbel (Заголовки)</vt:lpstr>
      <vt:lpstr>Izhitsa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Трифаны_нотбук</dc:creator>
  <cp:lastModifiedBy>RePack by Diakov</cp:lastModifiedBy>
  <cp:revision>72</cp:revision>
  <dcterms:created xsi:type="dcterms:W3CDTF">2024-03-26T06:10:32Z</dcterms:created>
  <dcterms:modified xsi:type="dcterms:W3CDTF">2024-08-12T11:21:35Z</dcterms:modified>
</cp:coreProperties>
</file>