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60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0EC52C38-3393-49EC-9611-439144EB7434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12.08.2024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8C0D9E3-A8FE-4396-BA67-A52019A3E0CB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664E1E6E-621C-4B07-99BF-3D100C9CB89B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12.08.2024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12D6D18-8A09-48FB-BDFB-A75B19F7B2F4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A02F2E61-78F3-4B2D-A05D-7D2D34A5AE3F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12.08.2024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A16E375-8D08-490A-99FC-92899B6A6159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Рисунок 3"/>
          <p:cNvPicPr/>
          <p:nvPr/>
        </p:nvPicPr>
        <p:blipFill>
          <a:blip r:embed="rId2"/>
          <a:stretch/>
        </p:blipFill>
        <p:spPr>
          <a:xfrm>
            <a:off x="4363920" y="2553480"/>
            <a:ext cx="3198240" cy="319572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1272960" y="5626800"/>
            <a:ext cx="10384560" cy="164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385623"/>
                </a:solidFill>
                <a:latin typeface="Corbel (Заголовки)"/>
              </a:rPr>
              <a:t>Просветительский проект творческой группы «Дети и вера»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1216080" y="141480"/>
            <a:ext cx="9759600" cy="25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>
                <a:solidFill>
                  <a:srgbClr val="385623"/>
                </a:solidFill>
                <a:latin typeface="Calibri"/>
              </a:rPr>
              <a:t>	ПРАЗДНИК ТРОИЦЫ </a:t>
            </a:r>
            <a:endParaRPr lang="ru-RU" sz="8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8000" b="1" strike="noStrike" spc="-1">
                <a:solidFill>
                  <a:srgbClr val="385623"/>
                </a:solidFill>
                <a:latin typeface="Calibri"/>
              </a:rPr>
              <a:t>И ЕГО СИМВОЛЫ</a:t>
            </a:r>
            <a:endParaRPr lang="ru-RU" sz="8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Рисунок 3"/>
          <p:cNvPicPr/>
          <p:nvPr/>
        </p:nvPicPr>
        <p:blipFill>
          <a:blip r:embed="rId2"/>
          <a:stretch/>
        </p:blipFill>
        <p:spPr>
          <a:xfrm>
            <a:off x="500400" y="1191960"/>
            <a:ext cx="11190600" cy="564912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1213920" y="1480320"/>
            <a:ext cx="4605840" cy="478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«Думается, что такой обычай сложился, поскольку Бог сотворил небо и землю, и все украшение их.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А потом сотворил человека и оживил его, вдохнув в лицо его дыхание жизни,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и устроил его как бы властелином и начальником над всем сотворенным,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и все ему покорил.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0" y="-8280"/>
            <a:ext cx="12477240" cy="118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385623"/>
                </a:solidFill>
                <a:latin typeface="Calibri"/>
              </a:rPr>
              <a:t>В уставе Новгородского Софийского собора </a:t>
            </a:r>
            <a:endParaRPr lang="ru-RU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385623"/>
                </a:solidFill>
                <a:latin typeface="Calibri"/>
              </a:rPr>
              <a:t>(начала 17‑го века) читаем: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6533280" y="2126520"/>
            <a:ext cx="4732200" cy="350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Ради человека сотворено было украшение земное.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 настоящий трисолнечный день праздника приносится зелень для красоты и постилается под ногами человеческими... 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100800" y="0"/>
            <a:ext cx="11972520" cy="228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Наши предки имели обычай </a:t>
            </a:r>
            <a:endParaRPr lang="ru-RU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приносить в храм для благословения </a:t>
            </a:r>
            <a:endParaRPr lang="ru-RU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начатки (первые плоды)</a:t>
            </a:r>
            <a:endParaRPr lang="ru-RU" sz="4800" b="0" strike="noStrike" spc="-1">
              <a:latin typeface="Arial"/>
            </a:endParaRPr>
          </a:p>
        </p:txBody>
      </p:sp>
      <p:pic>
        <p:nvPicPr>
          <p:cNvPr id="175" name="Рисунок 3"/>
          <p:cNvPicPr/>
          <p:nvPr/>
        </p:nvPicPr>
        <p:blipFill>
          <a:blip r:embed="rId2"/>
          <a:stretch/>
        </p:blipFill>
        <p:spPr>
          <a:xfrm>
            <a:off x="118440" y="2405520"/>
            <a:ext cx="6446160" cy="4288320"/>
          </a:xfrm>
          <a:prstGeom prst="rect">
            <a:avLst/>
          </a:prstGeom>
          <a:ln>
            <a:noFill/>
          </a:ln>
        </p:spPr>
      </p:pic>
      <p:sp>
        <p:nvSpPr>
          <p:cNvPr id="176" name="CustomShape 2"/>
          <p:cNvSpPr/>
          <p:nvPr/>
        </p:nvSpPr>
        <p:spPr>
          <a:xfrm>
            <a:off x="6564960" y="2810880"/>
            <a:ext cx="5270760" cy="34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4400" b="1" strike="noStrike" spc="-1">
                <a:solidFill>
                  <a:srgbClr val="385623"/>
                </a:solidFill>
                <a:latin typeface="Calibri"/>
              </a:rPr>
              <a:t>Зелень в храме – тоже своеобразный начаток сотворенного Богом растительного мира</a:t>
            </a: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0" y="48240"/>
            <a:ext cx="12191760" cy="131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385623"/>
                </a:solidFill>
                <a:latin typeface="Calibri"/>
              </a:rPr>
              <a:t>Видя пред собой земное украшение,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385623"/>
                </a:solidFill>
                <a:latin typeface="Calibri"/>
              </a:rPr>
              <a:t>которое сотворил Бог на пользу нам, 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178" name="Рисунок 3"/>
          <p:cNvPicPr/>
          <p:nvPr/>
        </p:nvPicPr>
        <p:blipFill>
          <a:blip r:embed="rId2"/>
          <a:stretch/>
        </p:blipFill>
        <p:spPr>
          <a:xfrm>
            <a:off x="2556000" y="1389960"/>
            <a:ext cx="6339960" cy="4231800"/>
          </a:xfrm>
          <a:prstGeom prst="rect">
            <a:avLst/>
          </a:prstGeom>
          <a:ln>
            <a:noFill/>
          </a:ln>
        </p:spPr>
      </p:pic>
      <p:sp>
        <p:nvSpPr>
          <p:cNvPr id="179" name="CustomShape 2"/>
          <p:cNvSpPr/>
          <p:nvPr/>
        </p:nvSpPr>
        <p:spPr>
          <a:xfrm>
            <a:off x="-871920" y="5526000"/>
            <a:ext cx="13669200" cy="210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385623"/>
                </a:solidFill>
                <a:latin typeface="Calibri"/>
              </a:rPr>
              <a:t>мы с горячей любовью приносим </a:t>
            </a:r>
            <a:endParaRPr lang="ru-RU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385623"/>
                </a:solidFill>
                <a:latin typeface="Calibri"/>
              </a:rPr>
              <a:t>благодарение Ему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Рисунок 1"/>
          <p:cNvPicPr/>
          <p:nvPr/>
        </p:nvPicPr>
        <p:blipFill>
          <a:blip r:embed="rId2"/>
          <a:stretch/>
        </p:blipFill>
        <p:spPr>
          <a:xfrm>
            <a:off x="3412440" y="0"/>
            <a:ext cx="5367240" cy="536256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1460160" y="5993280"/>
            <a:ext cx="927180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767171"/>
                </a:solidFill>
                <a:latin typeface="Calibri"/>
              </a:rPr>
              <a:t>Автор презентации: Анастасия Иванова, Анастасия Песчаненко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767171"/>
                </a:solidFill>
                <a:latin typeface="Calibri"/>
              </a:rPr>
              <a:t>Фото: Александр Говоров, Серафима Смирнова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2592000" y="5184000"/>
            <a:ext cx="849600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16B33"/>
                </a:solidFill>
                <a:latin typeface="Corbel (Заголовки)"/>
              </a:rPr>
              <a:t>«Дети и вера» – информационная копилка для детей и родителей.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16B33"/>
                </a:solidFill>
                <a:latin typeface="Corbel (Заголовки)"/>
              </a:rPr>
              <a:t>vk.com/deti_vera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768600" y="-122760"/>
            <a:ext cx="10815480" cy="155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Некоторые праздники церковного года </a:t>
            </a:r>
            <a:endParaRPr lang="ru-RU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ассоциируются с каким-то символом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264600" y="1569600"/>
            <a:ext cx="3361320" cy="207828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bg1"/>
          </a:solidFill>
          <a:ln w="5724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CustomShape 3"/>
          <p:cNvSpPr/>
          <p:nvPr/>
        </p:nvSpPr>
        <p:spPr>
          <a:xfrm>
            <a:off x="216720" y="1709640"/>
            <a:ext cx="3456360" cy="197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385623"/>
                </a:solidFill>
                <a:latin typeface="Calibri"/>
              </a:rPr>
              <a:t>ПАСХА</a:t>
            </a:r>
            <a:endParaRPr lang="ru-RU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200" b="0" strike="noStrike" spc="-1">
                <a:solidFill>
                  <a:srgbClr val="385623"/>
                </a:solidFill>
                <a:latin typeface="Calibri"/>
              </a:rPr>
              <a:t>Потому что в этот праздник принято красить яйца. </a:t>
            </a:r>
            <a:endParaRPr lang="ru-RU" sz="2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200" b="0" strike="noStrike" spc="-1">
                <a:solidFill>
                  <a:srgbClr val="385623"/>
                </a:solidFill>
                <a:latin typeface="Calibri"/>
              </a:rPr>
              <a:t>Яйцо – символ новой жизни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4147560" y="1635480"/>
            <a:ext cx="3807360" cy="208908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bg1"/>
          </a:solidFill>
          <a:ln w="5724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CustomShape 5"/>
          <p:cNvSpPr/>
          <p:nvPr/>
        </p:nvSpPr>
        <p:spPr>
          <a:xfrm>
            <a:off x="4121280" y="1602000"/>
            <a:ext cx="3833640" cy="207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cap="all" spc="-1">
                <a:solidFill>
                  <a:srgbClr val="385623"/>
                </a:solidFill>
                <a:latin typeface="Calibri"/>
              </a:rPr>
              <a:t>Вход Господень в Иеросалим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200" b="0" strike="noStrike" spc="-1">
                <a:solidFill>
                  <a:srgbClr val="385623"/>
                </a:solidFill>
                <a:latin typeface="Calibri"/>
              </a:rPr>
              <a:t>Потому что тогда молящимся на утрене раздают ветви вербы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132" name="CustomShape 6"/>
          <p:cNvSpPr/>
          <p:nvPr/>
        </p:nvSpPr>
        <p:spPr>
          <a:xfrm>
            <a:off x="8604000" y="1635480"/>
            <a:ext cx="3456360" cy="2103120"/>
          </a:xfrm>
          <a:prstGeom prst="wedgeRoundRectCallout">
            <a:avLst>
              <a:gd name="adj1" fmla="val -20965"/>
              <a:gd name="adj2" fmla="val 61255"/>
              <a:gd name="adj3" fmla="val 16667"/>
            </a:avLst>
          </a:prstGeom>
          <a:solidFill>
            <a:schemeClr val="bg1"/>
          </a:solidFill>
          <a:ln w="5724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CustomShape 7"/>
          <p:cNvSpPr/>
          <p:nvPr/>
        </p:nvSpPr>
        <p:spPr>
          <a:xfrm>
            <a:off x="8577720" y="1741320"/>
            <a:ext cx="3509280" cy="228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385623"/>
                </a:solidFill>
                <a:latin typeface="Calibri"/>
              </a:rPr>
              <a:t>ПРЕОБРАЖЕНИЕ</a:t>
            </a:r>
            <a:endParaRPr lang="ru-RU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200" b="0" strike="noStrike" spc="-1">
                <a:solidFill>
                  <a:srgbClr val="385623"/>
                </a:solidFill>
                <a:latin typeface="Calibri"/>
              </a:rPr>
              <a:t>Потому что в этот праздник освящают плоды. В первую очередь – виноград и ябл</a:t>
            </a:r>
            <a:r>
              <a:rPr lang="ru-RU" sz="2200" b="0" strike="noStrike" spc="-1">
                <a:solidFill>
                  <a:srgbClr val="000000"/>
                </a:solidFill>
                <a:latin typeface="Calibri"/>
              </a:rPr>
              <a:t>оки</a:t>
            </a:r>
            <a:endParaRPr lang="ru-RU" sz="2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200" b="0" strike="noStrike" spc="-1">
              <a:latin typeface="Arial"/>
            </a:endParaRPr>
          </a:p>
        </p:txBody>
      </p:sp>
      <p:pic>
        <p:nvPicPr>
          <p:cNvPr id="134" name="Picture 2"/>
          <p:cNvPicPr/>
          <p:nvPr/>
        </p:nvPicPr>
        <p:blipFill>
          <a:blip r:embed="rId2"/>
          <a:stretch/>
        </p:blipFill>
        <p:spPr>
          <a:xfrm>
            <a:off x="246240" y="4242600"/>
            <a:ext cx="3047040" cy="2437200"/>
          </a:xfrm>
          <a:prstGeom prst="rect">
            <a:avLst/>
          </a:prstGeom>
          <a:ln>
            <a:noFill/>
          </a:ln>
        </p:spPr>
      </p:pic>
      <p:pic>
        <p:nvPicPr>
          <p:cNvPr id="135" name="Picture 4"/>
          <p:cNvPicPr/>
          <p:nvPr/>
        </p:nvPicPr>
        <p:blipFill>
          <a:blip r:embed="rId3"/>
          <a:stretch/>
        </p:blipFill>
        <p:spPr>
          <a:xfrm>
            <a:off x="4147560" y="4201200"/>
            <a:ext cx="3559320" cy="2519640"/>
          </a:xfrm>
          <a:prstGeom prst="rect">
            <a:avLst/>
          </a:prstGeom>
          <a:ln>
            <a:noFill/>
          </a:ln>
        </p:spPr>
      </p:pic>
      <p:pic>
        <p:nvPicPr>
          <p:cNvPr id="136" name="Picture 6"/>
          <p:cNvPicPr/>
          <p:nvPr/>
        </p:nvPicPr>
        <p:blipFill>
          <a:blip r:embed="rId4"/>
          <a:srcRect l="10022" b="6328"/>
          <a:stretch/>
        </p:blipFill>
        <p:spPr>
          <a:xfrm>
            <a:off x="8434080" y="4242600"/>
            <a:ext cx="3573720" cy="251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Рисунок 2"/>
          <p:cNvPicPr/>
          <p:nvPr/>
        </p:nvPicPr>
        <p:blipFill>
          <a:blip r:embed="rId2"/>
          <a:stretch/>
        </p:blipFill>
        <p:spPr>
          <a:xfrm>
            <a:off x="1877040" y="1425240"/>
            <a:ext cx="8046000" cy="536508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-77760" y="-77040"/>
            <a:ext cx="12589920" cy="155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Праздник </a:t>
            </a:r>
            <a:r>
              <a:rPr lang="ru-RU" sz="4800" b="1" strike="noStrike" cap="all" spc="-1">
                <a:solidFill>
                  <a:srgbClr val="385623"/>
                </a:solidFill>
                <a:latin typeface="Calibri"/>
              </a:rPr>
              <a:t>Троицы</a:t>
            </a: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 ассоциируется </a:t>
            </a:r>
            <a:endParaRPr lang="ru-RU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с </a:t>
            </a:r>
            <a:r>
              <a:rPr lang="ru-RU" sz="4800" b="1" strike="noStrike" cap="all" spc="-1">
                <a:solidFill>
                  <a:srgbClr val="385623"/>
                </a:solidFill>
                <a:latin typeface="Calibri"/>
              </a:rPr>
              <a:t>березовыми ветвями </a:t>
            </a: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и </a:t>
            </a:r>
            <a:r>
              <a:rPr lang="ru-RU" sz="4800" b="1" strike="noStrike" cap="all" spc="-1">
                <a:solidFill>
                  <a:srgbClr val="385623"/>
                </a:solidFill>
                <a:latin typeface="Calibri"/>
              </a:rPr>
              <a:t>зеленым</a:t>
            </a: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 цветом</a:t>
            </a:r>
            <a:endParaRPr lang="ru-RU" sz="4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1499400" y="4327560"/>
            <a:ext cx="2272680" cy="2113200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CustomShape 2"/>
          <p:cNvSpPr/>
          <p:nvPr/>
        </p:nvSpPr>
        <p:spPr>
          <a:xfrm>
            <a:off x="4818600" y="4306320"/>
            <a:ext cx="2272680" cy="2113200"/>
          </a:xfrm>
          <a:prstGeom prst="ellipse">
            <a:avLst/>
          </a:prstGeom>
          <a:solidFill>
            <a:srgbClr val="7030A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" name="CustomShape 3"/>
          <p:cNvSpPr/>
          <p:nvPr/>
        </p:nvSpPr>
        <p:spPr>
          <a:xfrm>
            <a:off x="8137800" y="4300560"/>
            <a:ext cx="2272680" cy="2113200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CustomShape 4"/>
          <p:cNvSpPr/>
          <p:nvPr/>
        </p:nvSpPr>
        <p:spPr>
          <a:xfrm>
            <a:off x="222840" y="1938600"/>
            <a:ext cx="2272680" cy="2113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CustomShape 5"/>
          <p:cNvSpPr/>
          <p:nvPr/>
        </p:nvSpPr>
        <p:spPr>
          <a:xfrm>
            <a:off x="3367080" y="1938600"/>
            <a:ext cx="2272680" cy="2113200"/>
          </a:xfrm>
          <a:prstGeom prst="ellipse">
            <a:avLst/>
          </a:prstGeom>
          <a:solidFill>
            <a:srgbClr val="00B05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4" name="CustomShape 6"/>
          <p:cNvSpPr/>
          <p:nvPr/>
        </p:nvSpPr>
        <p:spPr>
          <a:xfrm>
            <a:off x="6504840" y="1938600"/>
            <a:ext cx="2272680" cy="2113200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CustomShape 7"/>
          <p:cNvSpPr/>
          <p:nvPr/>
        </p:nvSpPr>
        <p:spPr>
          <a:xfrm>
            <a:off x="9642240" y="1871640"/>
            <a:ext cx="2272680" cy="2113200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8"/>
          <p:cNvSpPr/>
          <p:nvPr/>
        </p:nvSpPr>
        <p:spPr>
          <a:xfrm>
            <a:off x="1110960" y="48240"/>
            <a:ext cx="10082520" cy="155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Цвет в храме</a:t>
            </a:r>
            <a:endParaRPr lang="ru-RU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тоже имеет символическое значение</a:t>
            </a:r>
            <a:endParaRPr lang="ru-RU" sz="4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Рисунок 4"/>
          <p:cNvPicPr/>
          <p:nvPr/>
        </p:nvPicPr>
        <p:blipFill>
          <a:blip r:embed="rId2"/>
          <a:stretch/>
        </p:blipFill>
        <p:spPr>
          <a:xfrm>
            <a:off x="1497240" y="445680"/>
            <a:ext cx="2737440" cy="2727000"/>
          </a:xfrm>
          <a:prstGeom prst="rect">
            <a:avLst/>
          </a:prstGeom>
          <a:ln>
            <a:noFill/>
          </a:ln>
        </p:spPr>
      </p:pic>
      <p:pic>
        <p:nvPicPr>
          <p:cNvPr id="148" name="Рисунок 5"/>
          <p:cNvPicPr/>
          <p:nvPr/>
        </p:nvPicPr>
        <p:blipFill>
          <a:blip r:embed="rId3"/>
          <a:stretch/>
        </p:blipFill>
        <p:spPr>
          <a:xfrm>
            <a:off x="8147520" y="410400"/>
            <a:ext cx="2748240" cy="2727000"/>
          </a:xfrm>
          <a:prstGeom prst="rect">
            <a:avLst/>
          </a:prstGeom>
          <a:ln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312840" y="3312720"/>
            <a:ext cx="5019120" cy="3099240"/>
          </a:xfrm>
          <a:prstGeom prst="rect">
            <a:avLst/>
          </a:prstGeom>
          <a:gradFill rotWithShape="0">
            <a:gsLst>
              <a:gs pos="0">
                <a:srgbClr val="B5D4A7"/>
              </a:gs>
              <a:gs pos="100000">
                <a:srgbClr val="A9CD99"/>
              </a:gs>
            </a:gsLst>
            <a:lin ang="5400000"/>
          </a:gradFill>
          <a:ln w="5724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00"/>
                </a:solidFill>
                <a:latin typeface="Calibri"/>
              </a:rPr>
              <a:t>ЗОЛОТОЙ – цвет славы и величия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00"/>
                </a:solidFill>
                <a:latin typeface="Calibri"/>
              </a:rPr>
              <a:t>Это цвет облачения для вседневных служб и обычных воскресных дней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6946560" y="3312720"/>
            <a:ext cx="5149440" cy="3099240"/>
          </a:xfrm>
          <a:prstGeom prst="rect">
            <a:avLst/>
          </a:prstGeom>
          <a:gradFill rotWithShape="0">
            <a:gsLst>
              <a:gs pos="0">
                <a:srgbClr val="B5D4A7"/>
              </a:gs>
              <a:gs pos="100000">
                <a:srgbClr val="A9CD99"/>
              </a:gs>
            </a:gsLst>
            <a:lin ang="5400000"/>
          </a:gradFill>
          <a:ln w="5724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Calibri"/>
              </a:rPr>
              <a:t>БЕЛЫЙ символизирует Божественный Свет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Calibri"/>
              </a:rPr>
              <a:t>В белых облачениях служат в Господские праздники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Рисунок 2"/>
          <p:cNvPicPr/>
          <p:nvPr/>
        </p:nvPicPr>
        <p:blipFill>
          <a:blip r:embed="rId2"/>
          <a:stretch/>
        </p:blipFill>
        <p:spPr>
          <a:xfrm>
            <a:off x="8147520" y="701640"/>
            <a:ext cx="2737440" cy="2727000"/>
          </a:xfrm>
          <a:prstGeom prst="rect">
            <a:avLst/>
          </a:prstGeom>
          <a:ln>
            <a:noFill/>
          </a:ln>
        </p:spPr>
      </p:pic>
      <p:pic>
        <p:nvPicPr>
          <p:cNvPr id="152" name="Рисунок 3"/>
          <p:cNvPicPr/>
          <p:nvPr/>
        </p:nvPicPr>
        <p:blipFill>
          <a:blip r:embed="rId3"/>
          <a:stretch/>
        </p:blipFill>
        <p:spPr>
          <a:xfrm>
            <a:off x="1306800" y="585360"/>
            <a:ext cx="2737440" cy="272700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165960" y="3678480"/>
            <a:ext cx="5019120" cy="3099240"/>
          </a:xfrm>
          <a:prstGeom prst="rect">
            <a:avLst/>
          </a:prstGeom>
          <a:gradFill rotWithShape="0">
            <a:gsLst>
              <a:gs pos="0">
                <a:srgbClr val="B5D4A7"/>
              </a:gs>
              <a:gs pos="100000">
                <a:srgbClr val="A9CD99"/>
              </a:gs>
            </a:gsLst>
            <a:lin ang="5400000"/>
          </a:gradFill>
          <a:ln w="5724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4472C4"/>
                </a:solidFill>
                <a:latin typeface="Calibri"/>
              </a:rPr>
              <a:t>ГОЛУБОЙ – цвет неба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4472C4"/>
                </a:solidFill>
                <a:latin typeface="Calibri"/>
              </a:rPr>
              <a:t>В голубом облачении служат на Богородичные праздники.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6894000" y="3678480"/>
            <a:ext cx="5131800" cy="3099240"/>
          </a:xfrm>
          <a:prstGeom prst="rect">
            <a:avLst/>
          </a:prstGeom>
          <a:gradFill rotWithShape="0">
            <a:gsLst>
              <a:gs pos="0">
                <a:srgbClr val="B5D4A7"/>
              </a:gs>
              <a:gs pos="100000">
                <a:srgbClr val="A9CD99"/>
              </a:gs>
            </a:gsLst>
            <a:lin ang="5400000"/>
          </a:gradFill>
          <a:ln w="5724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C00000"/>
                </a:solidFill>
                <a:latin typeface="Calibri"/>
              </a:rPr>
              <a:t>КРАСНЫЙ – символ любви Бога к людям, цвет крови.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C00000"/>
                </a:solidFill>
                <a:latin typeface="Calibri"/>
              </a:rPr>
              <a:t>Оттенки красного могут использоваться в праздники святых, принявших мученическую кончину.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C00000"/>
                </a:solidFill>
                <a:latin typeface="Calibri"/>
              </a:rPr>
              <a:t>БОРДОВЫЙ – в поминальные службы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165960" y="3678480"/>
            <a:ext cx="5474160" cy="3099240"/>
          </a:xfrm>
          <a:prstGeom prst="rect">
            <a:avLst/>
          </a:prstGeom>
          <a:gradFill rotWithShape="0">
            <a:gsLst>
              <a:gs pos="0">
                <a:srgbClr val="B5D4A7"/>
              </a:gs>
              <a:gs pos="100000">
                <a:srgbClr val="A9CD99"/>
              </a:gs>
            </a:gsLst>
            <a:lin ang="5400000"/>
          </a:gradFill>
          <a:ln w="5724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ЧЕРНЫЙ – 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символ воздержания и покаяния. 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Цвет Великого поста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6428880" y="3678480"/>
            <a:ext cx="5596920" cy="3099240"/>
          </a:xfrm>
          <a:prstGeom prst="rect">
            <a:avLst/>
          </a:prstGeom>
          <a:gradFill rotWithShape="0">
            <a:gsLst>
              <a:gs pos="0">
                <a:srgbClr val="B5D4A7"/>
              </a:gs>
              <a:gs pos="100000">
                <a:srgbClr val="A9CD99"/>
              </a:gs>
            </a:gsLst>
            <a:lin ang="5400000"/>
          </a:gradFill>
          <a:ln w="5724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600" b="0" strike="noStrike" spc="-1">
                <a:solidFill>
                  <a:srgbClr val="6600CC"/>
                </a:solidFill>
                <a:latin typeface="Calibri"/>
              </a:rPr>
              <a:t>ФИОЛЕТОВЫЙ (встречается реже)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600" b="0" strike="noStrike" spc="-1">
                <a:solidFill>
                  <a:srgbClr val="6600CC"/>
                </a:solidFill>
                <a:latin typeface="Calibri"/>
              </a:rPr>
              <a:t>Соединяет в себе красный и синий.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600" b="0" strike="noStrike" spc="-1">
                <a:solidFill>
                  <a:srgbClr val="6600CC"/>
                </a:solidFill>
                <a:latin typeface="Calibri"/>
              </a:rPr>
              <a:t>Цвета крови и неба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600" b="0" strike="noStrike" spc="-1">
                <a:solidFill>
                  <a:srgbClr val="6600CC"/>
                </a:solidFill>
                <a:latin typeface="Calibri"/>
              </a:rPr>
              <a:t>В фиолетовом облачении некоторые служат в праздники Креста Господня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600" b="0" strike="noStrike" spc="-1">
              <a:latin typeface="Arial"/>
            </a:endParaRPr>
          </a:p>
        </p:txBody>
      </p:sp>
      <p:sp>
        <p:nvSpPr>
          <p:cNvPr id="157" name="CustomShape 3"/>
          <p:cNvSpPr/>
          <p:nvPr/>
        </p:nvSpPr>
        <p:spPr>
          <a:xfrm>
            <a:off x="1284840" y="634680"/>
            <a:ext cx="2737440" cy="2793960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CustomShape 4"/>
          <p:cNvSpPr/>
          <p:nvPr/>
        </p:nvSpPr>
        <p:spPr>
          <a:xfrm>
            <a:off x="8169120" y="489600"/>
            <a:ext cx="2737440" cy="2793960"/>
          </a:xfrm>
          <a:prstGeom prst="ellipse">
            <a:avLst/>
          </a:prstGeom>
          <a:solidFill>
            <a:srgbClr val="7030A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Рисунок 1"/>
          <p:cNvPicPr/>
          <p:nvPr/>
        </p:nvPicPr>
        <p:blipFill>
          <a:blip r:embed="rId2"/>
          <a:stretch/>
        </p:blipFill>
        <p:spPr>
          <a:xfrm>
            <a:off x="4849560" y="1976760"/>
            <a:ext cx="2549520" cy="253008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166680" y="4635360"/>
            <a:ext cx="11858040" cy="2011320"/>
          </a:xfrm>
          <a:prstGeom prst="rect">
            <a:avLst/>
          </a:prstGeom>
          <a:gradFill rotWithShape="0">
            <a:gsLst>
              <a:gs pos="0">
                <a:srgbClr val="B5D4A7"/>
              </a:gs>
              <a:gs pos="100000">
                <a:srgbClr val="A9CD99"/>
              </a:gs>
            </a:gsLst>
            <a:lin ang="5400000"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385623"/>
                </a:solidFill>
                <a:latin typeface="Calibri"/>
              </a:rPr>
              <a:t>ЗЕЛЕНЫЙ</a:t>
            </a:r>
            <a:r>
              <a:rPr lang="ru-RU" sz="4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4000" spc="-1" dirty="0">
                <a:solidFill>
                  <a:srgbClr val="385623"/>
                </a:solidFill>
                <a:latin typeface="Calibri"/>
              </a:rPr>
              <a:t>–</a:t>
            </a:r>
            <a:r>
              <a:rPr lang="ru-RU" sz="4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4000" b="0" strike="noStrike" spc="-1" dirty="0">
                <a:solidFill>
                  <a:srgbClr val="385623"/>
                </a:solidFill>
                <a:latin typeface="Calibri"/>
              </a:rPr>
              <a:t>цвет вечной жизни</a:t>
            </a: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385623"/>
                </a:solidFill>
                <a:latin typeface="Calibri"/>
              </a:rPr>
              <a:t> В зеленое храм убирают к празднику Пятидесятницы </a:t>
            </a:r>
            <a:endParaRPr lang="ru-RU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385623"/>
                </a:solidFill>
                <a:latin typeface="Calibri"/>
              </a:rPr>
              <a:t>(День Святой Троицы)</a:t>
            </a:r>
            <a:endParaRPr lang="ru-RU" sz="4000" b="0" strike="noStrike" spc="-1" dirty="0">
              <a:latin typeface="Arial"/>
            </a:endParaRPr>
          </a:p>
        </p:txBody>
      </p:sp>
      <p:pic>
        <p:nvPicPr>
          <p:cNvPr id="161" name="Рисунок 4"/>
          <p:cNvPicPr/>
          <p:nvPr/>
        </p:nvPicPr>
        <p:blipFill>
          <a:blip r:embed="rId3"/>
          <a:stretch/>
        </p:blipFill>
        <p:spPr>
          <a:xfrm>
            <a:off x="213840" y="210960"/>
            <a:ext cx="4550040" cy="3033720"/>
          </a:xfrm>
          <a:prstGeom prst="rect">
            <a:avLst/>
          </a:prstGeom>
          <a:ln>
            <a:noFill/>
          </a:ln>
        </p:spPr>
      </p:pic>
      <p:pic>
        <p:nvPicPr>
          <p:cNvPr id="162" name="Рисунок 6"/>
          <p:cNvPicPr/>
          <p:nvPr/>
        </p:nvPicPr>
        <p:blipFill>
          <a:blip r:embed="rId4"/>
          <a:stretch/>
        </p:blipFill>
        <p:spPr>
          <a:xfrm>
            <a:off x="7484400" y="210960"/>
            <a:ext cx="4540320" cy="3030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2306880" y="48240"/>
            <a:ext cx="7691040" cy="82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Для украшения используют </a:t>
            </a:r>
            <a:endParaRPr lang="ru-RU" sz="4800" b="0" strike="noStrike" spc="-1">
              <a:latin typeface="Arial"/>
            </a:endParaRPr>
          </a:p>
        </p:txBody>
      </p:sp>
      <p:pic>
        <p:nvPicPr>
          <p:cNvPr id="164" name="Рисунок 3"/>
          <p:cNvPicPr/>
          <p:nvPr/>
        </p:nvPicPr>
        <p:blipFill>
          <a:blip r:embed="rId2"/>
          <a:srcRect l="11458"/>
          <a:stretch/>
        </p:blipFill>
        <p:spPr>
          <a:xfrm>
            <a:off x="143280" y="3229200"/>
            <a:ext cx="4765320" cy="3580200"/>
          </a:xfrm>
          <a:prstGeom prst="rect">
            <a:avLst/>
          </a:prstGeom>
          <a:ln>
            <a:noFill/>
          </a:ln>
        </p:spPr>
      </p:pic>
      <p:pic>
        <p:nvPicPr>
          <p:cNvPr id="165" name="Рисунок 5"/>
          <p:cNvPicPr/>
          <p:nvPr/>
        </p:nvPicPr>
        <p:blipFill>
          <a:blip r:embed="rId3"/>
          <a:stretch/>
        </p:blipFill>
        <p:spPr>
          <a:xfrm>
            <a:off x="4685760" y="1617120"/>
            <a:ext cx="3274920" cy="4905720"/>
          </a:xfrm>
          <a:prstGeom prst="rect">
            <a:avLst/>
          </a:prstGeom>
          <a:ln>
            <a:noFill/>
          </a:ln>
        </p:spPr>
      </p:pic>
      <p:pic>
        <p:nvPicPr>
          <p:cNvPr id="166" name="Рисунок 7"/>
          <p:cNvPicPr/>
          <p:nvPr/>
        </p:nvPicPr>
        <p:blipFill>
          <a:blip r:embed="rId4"/>
          <a:srcRect l="11142"/>
          <a:stretch/>
        </p:blipFill>
        <p:spPr>
          <a:xfrm>
            <a:off x="7737840" y="3570840"/>
            <a:ext cx="4310640" cy="3238560"/>
          </a:xfrm>
          <a:prstGeom prst="rect">
            <a:avLst/>
          </a:prstGeom>
          <a:ln>
            <a:noFill/>
          </a:ln>
        </p:spPr>
      </p:pic>
      <p:sp>
        <p:nvSpPr>
          <p:cNvPr id="167" name="CustomShape 2"/>
          <p:cNvSpPr/>
          <p:nvPr/>
        </p:nvSpPr>
        <p:spPr>
          <a:xfrm>
            <a:off x="1409400" y="2182680"/>
            <a:ext cx="2009880" cy="82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ЦВЕТЫ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168" name="CustomShape 3"/>
          <p:cNvSpPr/>
          <p:nvPr/>
        </p:nvSpPr>
        <p:spPr>
          <a:xfrm>
            <a:off x="5290560" y="832680"/>
            <a:ext cx="2064600" cy="82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БЕРЁЗУ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169" name="CustomShape 4"/>
          <p:cNvSpPr/>
          <p:nvPr/>
        </p:nvSpPr>
        <p:spPr>
          <a:xfrm>
            <a:off x="9133200" y="2598120"/>
            <a:ext cx="1810080" cy="82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385623"/>
                </a:solidFill>
                <a:latin typeface="Calibri"/>
              </a:rPr>
              <a:t>ТРАВУ</a:t>
            </a:r>
            <a:endParaRPr lang="ru-RU" sz="4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</TotalTime>
  <Words>370</Words>
  <Application>Microsoft Office PowerPoint</Application>
  <PresentationFormat>Широкоэкранный</PresentationFormat>
  <Paragraphs>69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Corbel (Заголовки)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Трифаны_нотбук</dc:creator>
  <dc:description/>
  <cp:lastModifiedBy>RePack by Diakov</cp:lastModifiedBy>
  <cp:revision>27</cp:revision>
  <dcterms:created xsi:type="dcterms:W3CDTF">2024-06-20T05:18:08Z</dcterms:created>
  <dcterms:modified xsi:type="dcterms:W3CDTF">2024-08-12T11:25:55Z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13</vt:i4>
  </property>
</Properties>
</file>