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53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8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7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8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01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2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9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314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200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3EE67E-7A76-49D9-AE9A-413C4697FE9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510692-C7F8-4076-9127-DD5A2A610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4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A3D8C-1DFC-5734-C8E1-4086DCF9A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Введение во храм Пресвятыя Богородицы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7EB05A-DF33-F707-3A50-185A4FD31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868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Воскресная школа при храме святителя Николы Чудотворца у Тверской заставы в Москве</a:t>
            </a:r>
          </a:p>
          <a:p>
            <a:r>
              <a:rPr lang="ru-RU" dirty="0"/>
              <a:t>Анастасия Песчаненко</a:t>
            </a:r>
          </a:p>
        </p:txBody>
      </p:sp>
    </p:spTree>
    <p:extLst>
      <p:ext uri="{BB962C8B-B14F-4D97-AF65-F5344CB8AC3E}">
        <p14:creationId xmlns:p14="http://schemas.microsoft.com/office/powerpoint/2010/main" val="60479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1B25CE9-BE65-D129-EAE9-6826443E4086}"/>
              </a:ext>
            </a:extLst>
          </p:cNvPr>
          <p:cNvSpPr/>
          <p:nvPr/>
        </p:nvSpPr>
        <p:spPr>
          <a:xfrm>
            <a:off x="100667" y="272839"/>
            <a:ext cx="11752976" cy="12499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Праздник Введения Богородицы предшествует Рождеству Христову.</a:t>
            </a:r>
          </a:p>
          <a:p>
            <a:pPr algn="ctr"/>
            <a:r>
              <a:rPr lang="ru-RU" dirty="0"/>
              <a:t> Еще далеко до Рождества, только начался пост, но уже начинают петь за вечерней службой: «Христос </a:t>
            </a:r>
            <a:r>
              <a:rPr lang="ru-RU" dirty="0" err="1"/>
              <a:t>ражда́ется</a:t>
            </a:r>
            <a:r>
              <a:rPr lang="ru-RU" dirty="0"/>
              <a:t>, </a:t>
            </a:r>
            <a:r>
              <a:rPr lang="ru-RU" dirty="0" err="1"/>
              <a:t>сла́вите</a:t>
            </a:r>
            <a:r>
              <a:rPr lang="ru-RU" dirty="0"/>
              <a:t>!..»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D718B8-90DE-4A11-6533-B357A794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218" y="2004968"/>
            <a:ext cx="6928425" cy="148265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AC5BB2A-D828-49DD-BF11-44A97B085B5D}"/>
              </a:ext>
            </a:extLst>
          </p:cNvPr>
          <p:cNvSpPr/>
          <p:nvPr/>
        </p:nvSpPr>
        <p:spPr>
          <a:xfrm>
            <a:off x="5452844" y="3976185"/>
            <a:ext cx="6006516" cy="23491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Тропарь празднику.</a:t>
            </a:r>
          </a:p>
          <a:p>
            <a:pPr algn="l"/>
            <a:r>
              <a:rPr lang="ru-RU" b="0" i="0" dirty="0">
                <a:solidFill>
                  <a:srgbClr val="3A3A3A"/>
                </a:solidFill>
                <a:effectLst/>
                <a:latin typeface="PT Serif" panose="020A0603040505020204" pitchFamily="18" charset="-52"/>
              </a:rPr>
              <a:t>Сегодня </a:t>
            </a:r>
            <a:r>
              <a:rPr lang="ru-RU" b="0" i="0" dirty="0" err="1">
                <a:solidFill>
                  <a:srgbClr val="3A3A3A"/>
                </a:solidFill>
                <a:effectLst/>
                <a:latin typeface="PT Serif" panose="020A0603040505020204" pitchFamily="18" charset="-52"/>
              </a:rPr>
              <a:t>предъизображение</a:t>
            </a:r>
            <a:r>
              <a:rPr lang="ru-RU" b="0" i="0" dirty="0">
                <a:solidFill>
                  <a:srgbClr val="3A3A3A"/>
                </a:solidFill>
                <a:effectLst/>
                <a:latin typeface="PT Serif" panose="020A0603040505020204" pitchFamily="18" charset="-52"/>
              </a:rPr>
              <a:t> благоволения Божия и предвестие о спасении людей. Дева открыто является в храме Божием и всем предвозвещает о Христе. Ей и мы громко возгласим: радуйся, исполнение </a:t>
            </a:r>
            <a:r>
              <a:rPr lang="ru-RU" b="0" i="0" dirty="0" err="1">
                <a:solidFill>
                  <a:srgbClr val="3A3A3A"/>
                </a:solidFill>
                <a:effectLst/>
                <a:latin typeface="PT Serif" panose="020A0603040505020204" pitchFamily="18" charset="-52"/>
              </a:rPr>
              <a:t>промышления</a:t>
            </a:r>
            <a:r>
              <a:rPr lang="ru-RU" b="0" i="0" dirty="0">
                <a:solidFill>
                  <a:srgbClr val="3A3A3A"/>
                </a:solidFill>
                <a:effectLst/>
                <a:latin typeface="PT Serif" panose="020A0603040505020204" pitchFamily="18" charset="-52"/>
              </a:rPr>
              <a:t> о нас Создателя.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16E7A2-D8ED-0D38-1A4A-81B69C0B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5" y="1348005"/>
            <a:ext cx="4102217" cy="5384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69B7F9-D7E4-13B9-D2D0-090C9D0A7A53}"/>
              </a:ext>
            </a:extLst>
          </p:cNvPr>
          <p:cNvSpPr txBox="1"/>
          <p:nvPr/>
        </p:nvSpPr>
        <p:spPr>
          <a:xfrm>
            <a:off x="3978479" y="6427113"/>
            <a:ext cx="6094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Введение во храм. Из праздничного чина. Ок. 1497 г. Кирилло-Белозерский историко-архитектурный и художественный музей-заповедник</a:t>
            </a:r>
          </a:p>
        </p:txBody>
      </p:sp>
    </p:spTree>
    <p:extLst>
      <p:ext uri="{BB962C8B-B14F-4D97-AF65-F5344CB8AC3E}">
        <p14:creationId xmlns:p14="http://schemas.microsoft.com/office/powerpoint/2010/main" val="180923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7DC80F17-9B9F-29E6-5778-474B42983923}"/>
              </a:ext>
            </a:extLst>
          </p:cNvPr>
          <p:cNvSpPr/>
          <p:nvPr/>
        </p:nvSpPr>
        <p:spPr>
          <a:xfrm>
            <a:off x="117446" y="58723"/>
            <a:ext cx="6769915" cy="174491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21 ноября/ 4 декабря </a:t>
            </a:r>
          </a:p>
          <a:p>
            <a:pPr algn="ctr"/>
            <a:r>
              <a:rPr lang="ru-RU" dirty="0"/>
              <a:t>Введение во храм Пресвятыя Богородицы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02836F-3C0F-B975-0C2D-7DB3FA4B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14" y="1711354"/>
            <a:ext cx="5839943" cy="4618864"/>
          </a:xfrm>
          <a:prstGeom prst="rect">
            <a:avLst/>
          </a:prstGeom>
        </p:spPr>
      </p:pic>
      <p:sp>
        <p:nvSpPr>
          <p:cNvPr id="8" name="Свиток: вертикальный 7">
            <a:extLst>
              <a:ext uri="{FF2B5EF4-FFF2-40B4-BE49-F238E27FC236}">
                <a16:creationId xmlns:a16="http://schemas.microsoft.com/office/drawing/2014/main" id="{1C20BE5A-C8C6-0E26-0FF1-0B9F93BA27A2}"/>
              </a:ext>
            </a:extLst>
          </p:cNvPr>
          <p:cNvSpPr/>
          <p:nvPr/>
        </p:nvSpPr>
        <p:spPr>
          <a:xfrm>
            <a:off x="6274965" y="2348917"/>
            <a:ext cx="5587068" cy="416094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Известно, что родители Богородицы, Иоаким и Анна, долгое время были бездетны. Молясь, чтобы Господь дал им дитя, они дали обет — рожденное дитя посвятить Богу. </a:t>
            </a:r>
          </a:p>
          <a:p>
            <a:pPr algn="ctr"/>
            <a:r>
              <a:rPr lang="ru-RU" dirty="0"/>
              <a:t>Когда Пресвятой Деве исполнилось три года, во исполнение обещания, родители в сопровождении родных и близких им людей с зажженными светильниками торжественно повели Ее в Иерусалимский храм. 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8ADFF786-66B6-3E6D-0AAF-35D794E5FA92}"/>
              </a:ext>
            </a:extLst>
          </p:cNvPr>
          <p:cNvSpPr/>
          <p:nvPr/>
        </p:nvSpPr>
        <p:spPr>
          <a:xfrm>
            <a:off x="6887361" y="58723"/>
            <a:ext cx="4974672" cy="247475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 событиях земной жизни Пресвятой Богородицы мы узнаем преимущественно из церковного Предания. </a:t>
            </a:r>
          </a:p>
        </p:txBody>
      </p:sp>
    </p:spTree>
    <p:extLst>
      <p:ext uri="{BB962C8B-B14F-4D97-AF65-F5344CB8AC3E}">
        <p14:creationId xmlns:p14="http://schemas.microsoft.com/office/powerpoint/2010/main" val="230926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802ADA-0BB0-475A-BD15-DC682CE5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38" y="1902640"/>
            <a:ext cx="6942749" cy="3634095"/>
          </a:xfrm>
          <a:prstGeom prst="rect">
            <a:avLst/>
          </a:prstGeom>
        </p:spPr>
      </p:pic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id="{A6CEEE5F-FE2C-34C8-8232-974BB4787A0E}"/>
              </a:ext>
            </a:extLst>
          </p:cNvPr>
          <p:cNvSpPr/>
          <p:nvPr/>
        </p:nvSpPr>
        <p:spPr>
          <a:xfrm>
            <a:off x="7880059" y="1877472"/>
            <a:ext cx="4311941" cy="4632385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Мария молилась, прилежно читала Священное Писание и занималась рукоделием. Церковное предание говорит о том, что к ней часто являлся Ангел Божий и приносил пищу. </a:t>
            </a: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id="{BA17AE69-1568-76A6-ED05-EAB9569EDF85}"/>
              </a:ext>
            </a:extLst>
          </p:cNvPr>
          <p:cNvSpPr/>
          <p:nvPr/>
        </p:nvSpPr>
        <p:spPr>
          <a:xfrm>
            <a:off x="106260" y="-69123"/>
            <a:ext cx="11979479" cy="214120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 входе в храм было пятнадцать больших ступеней, священники, восходя на служение, пели на каждой ступени псалмы.</a:t>
            </a:r>
          </a:p>
          <a:p>
            <a:pPr algn="ctr"/>
            <a:r>
              <a:rPr lang="ru-RU" dirty="0"/>
              <a:t>Вручив своего единственного ребенка Богу, Иоаким и Анна вернулись домой. Богородица осталась жить при храме. Благочестивые женщины, посвятившие себя Богу, воспитывали Ее вместе с другими благочестивыми девочками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42C6FA1-FAF2-D6A4-1CAC-85B012C55763}"/>
              </a:ext>
            </a:extLst>
          </p:cNvPr>
          <p:cNvSpPr/>
          <p:nvPr/>
        </p:nvSpPr>
        <p:spPr>
          <a:xfrm>
            <a:off x="285225" y="5536735"/>
            <a:ext cx="7498091" cy="13064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 этом также говорится в праздничном богослужении: «Небесным </a:t>
            </a:r>
            <a:r>
              <a:rPr lang="ru-RU" dirty="0" err="1"/>
              <a:t>воспите́на</a:t>
            </a:r>
            <a:r>
              <a:rPr lang="ru-RU" dirty="0"/>
              <a:t>, </a:t>
            </a:r>
            <a:r>
              <a:rPr lang="ru-RU" dirty="0" err="1"/>
              <a:t>Дево</a:t>
            </a:r>
            <a:r>
              <a:rPr lang="ru-RU" dirty="0"/>
              <a:t>, хлебом, в церкви Господни верно, породи </a:t>
            </a:r>
            <a:r>
              <a:rPr lang="ru-RU" dirty="0" err="1"/>
              <a:t>мирови</a:t>
            </a:r>
            <a:r>
              <a:rPr lang="ru-RU" dirty="0"/>
              <a:t> живота хлеб Слово…» (Воспитанная, вскормленная небесным хлебом в церкви Господней, Дева родила миру хлеб жизни — Слово, т.е. Господа).</a:t>
            </a:r>
          </a:p>
        </p:txBody>
      </p:sp>
    </p:spTree>
    <p:extLst>
      <p:ext uri="{BB962C8B-B14F-4D97-AF65-F5344CB8AC3E}">
        <p14:creationId xmlns:p14="http://schemas.microsoft.com/office/powerpoint/2010/main" val="224534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D613FC-0A3D-A2BB-2F71-B5D3365E6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08" y="863759"/>
            <a:ext cx="7315200" cy="5667375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DB9BF4B-2226-0288-D552-158C704567AA}"/>
              </a:ext>
            </a:extLst>
          </p:cNvPr>
          <p:cNvSpPr/>
          <p:nvPr/>
        </p:nvSpPr>
        <p:spPr>
          <a:xfrm>
            <a:off x="7689908" y="326866"/>
            <a:ext cx="4272793" cy="21814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Это был уже второй Иерусалимский храм, восстановленный после Вавилонского плена и уступавший по размерам первому величественному храму Соломона.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953912E-6876-6D7E-5A9B-A2B2C9E88C4E}"/>
              </a:ext>
            </a:extLst>
          </p:cNvPr>
          <p:cNvSpPr/>
          <p:nvPr/>
        </p:nvSpPr>
        <p:spPr>
          <a:xfrm>
            <a:off x="7689908" y="2508308"/>
            <a:ext cx="4272793" cy="14932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нем уже не было Ковчега Завета — он исчез. Святая Святых было пустым, там находилась только каменная плита на месте главной святыни.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193EA51-5E60-6A23-B1CF-A9AB8009DFDB}"/>
              </a:ext>
            </a:extLst>
          </p:cNvPr>
          <p:cNvSpPr/>
          <p:nvPr/>
        </p:nvSpPr>
        <p:spPr>
          <a:xfrm>
            <a:off x="7689908" y="4001550"/>
            <a:ext cx="4272793" cy="26425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Совершилось таинственное, символичное событие: вместо утраченного Ковчега Завета первосвященник вводит Деву Марию — ту, которая стала Матерью Бога, новым Киотом, Ковчегом. Наступало время Нового Завета, приближалось Рожество Христово.</a:t>
            </a:r>
          </a:p>
        </p:txBody>
      </p:sp>
    </p:spTree>
    <p:extLst>
      <p:ext uri="{BB962C8B-B14F-4D97-AF65-F5344CB8AC3E}">
        <p14:creationId xmlns:p14="http://schemas.microsoft.com/office/powerpoint/2010/main" val="426783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94920C-3356-AB69-B184-BA392A952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54" y="1132515"/>
            <a:ext cx="6131029" cy="491639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D43211-82BC-0CB4-ED25-FCBA9A4C9585}"/>
              </a:ext>
            </a:extLst>
          </p:cNvPr>
          <p:cNvSpPr/>
          <p:nvPr/>
        </p:nvSpPr>
        <p:spPr>
          <a:xfrm>
            <a:off x="268447" y="67113"/>
            <a:ext cx="6501469" cy="98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Что такое ковчег завета?  </a:t>
            </a:r>
          </a:p>
        </p:txBody>
      </p:sp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E56231F5-9373-AC03-4E60-4C5D9E348196}"/>
              </a:ext>
            </a:extLst>
          </p:cNvPr>
          <p:cNvSpPr/>
          <p:nvPr/>
        </p:nvSpPr>
        <p:spPr>
          <a:xfrm>
            <a:off x="6542090" y="159391"/>
            <a:ext cx="5238849" cy="562901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Ковчег Завета </a:t>
            </a:r>
            <a:r>
              <a:rPr lang="ru-RU" dirty="0"/>
              <a:t>— ларец, хранивший скрижали с </a:t>
            </a:r>
            <a:r>
              <a:rPr lang="ru-RU" b="1" dirty="0"/>
              <a:t>10-ю </a:t>
            </a:r>
            <a:r>
              <a:rPr lang="ru-RU" b="1" dirty="0" smtClean="0"/>
              <a:t>заповедями, </a:t>
            </a:r>
            <a:r>
              <a:rPr lang="ru-RU" dirty="0"/>
              <a:t>которые Господь дал Моисею на горе Синай. Кроме заповедей в Ковчеге хранился </a:t>
            </a:r>
            <a:r>
              <a:rPr lang="ru-RU" b="1" dirty="0"/>
              <a:t>сосуд с манной небесной</a:t>
            </a:r>
            <a:r>
              <a:rPr lang="ru-RU" dirty="0"/>
              <a:t>, которую Господь послал евреям с неба для пропитания в пустыне, а также расцветший </a:t>
            </a:r>
            <a:r>
              <a:rPr lang="ru-RU" b="1" dirty="0"/>
              <a:t>жезл Аарона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 С этим жезлом связана другая библейская история о том, как при выборе первосвященника процветший жезл Аарона указал на того, кто будет достойным служителем Божиим.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282AC5B-40C0-0A7C-B0ED-32BF18362FA4}"/>
              </a:ext>
            </a:extLst>
          </p:cNvPr>
          <p:cNvSpPr/>
          <p:nvPr/>
        </p:nvSpPr>
        <p:spPr>
          <a:xfrm>
            <a:off x="6350467" y="5863905"/>
            <a:ext cx="5368954" cy="9269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Ковчег был самой главной святыней еврейского народа  и символизировал для них завет Бога с Израилем.</a:t>
            </a:r>
          </a:p>
        </p:txBody>
      </p:sp>
    </p:spTree>
    <p:extLst>
      <p:ext uri="{BB962C8B-B14F-4D97-AF65-F5344CB8AC3E}">
        <p14:creationId xmlns:p14="http://schemas.microsoft.com/office/powerpoint/2010/main" val="85389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CC3A48-EF67-47D6-DDE0-9300D4B03472}"/>
              </a:ext>
            </a:extLst>
          </p:cNvPr>
          <p:cNvSpPr/>
          <p:nvPr/>
        </p:nvSpPr>
        <p:spPr>
          <a:xfrm>
            <a:off x="360726" y="192947"/>
            <a:ext cx="11409028" cy="8976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Строение Иерусалимского храма.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72A1A8-F334-3FCC-1050-905EBE217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65" r="19884" b="-351"/>
          <a:stretch/>
        </p:blipFill>
        <p:spPr>
          <a:xfrm>
            <a:off x="271333" y="1090569"/>
            <a:ext cx="3901510" cy="33891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7357FB-BBA7-86C5-906B-441D4456E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13"/>
          <a:stretch/>
        </p:blipFill>
        <p:spPr>
          <a:xfrm>
            <a:off x="3972434" y="1879134"/>
            <a:ext cx="8158383" cy="4899170"/>
          </a:xfrm>
          <a:prstGeom prst="rect">
            <a:avLst/>
          </a:prstGeom>
        </p:spPr>
      </p:pic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BCBA6FB4-1D7C-FAD9-FF9A-99659ACDA093}"/>
              </a:ext>
            </a:extLst>
          </p:cNvPr>
          <p:cNvSpPr/>
          <p:nvPr/>
        </p:nvSpPr>
        <p:spPr>
          <a:xfrm>
            <a:off x="1216404" y="3632433"/>
            <a:ext cx="134224" cy="12919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EA016D-867B-0C2A-7713-80B7CCAB0592}"/>
              </a:ext>
            </a:extLst>
          </p:cNvPr>
          <p:cNvSpPr/>
          <p:nvPr/>
        </p:nvSpPr>
        <p:spPr>
          <a:xfrm>
            <a:off x="184558" y="4479720"/>
            <a:ext cx="3657599" cy="22985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 «Ангели введение Пречистыя зряще, удивишася: ка́ко Девая входит во Святая Святых» (Ангелы, увидев введение Пречистой Богородицы, удивились: как Дева входит во Святая Святых).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012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536</TotalTime>
  <Words>537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Garamond</vt:lpstr>
      <vt:lpstr>PT Serif</vt:lpstr>
      <vt:lpstr>Савон</vt:lpstr>
      <vt:lpstr>Введение во храм Пресвятыя Богородицы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во храм Пресвятой Богородицы</dc:title>
  <dc:creator>анастасия песчаненко</dc:creator>
  <cp:lastModifiedBy>RePack by Diakov</cp:lastModifiedBy>
  <cp:revision>11</cp:revision>
  <dcterms:created xsi:type="dcterms:W3CDTF">2022-11-30T12:06:35Z</dcterms:created>
  <dcterms:modified xsi:type="dcterms:W3CDTF">2024-08-27T13:52:13Z</dcterms:modified>
</cp:coreProperties>
</file>