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885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50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5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964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49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8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19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60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697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630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694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7F86535-8695-45ED-82FA-0F32896E77A6}" type="datetimeFigureOut">
              <a:rPr lang="ru-RU" smtClean="0"/>
              <a:t>22.02.2025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0CBBEC0-139D-42F1-BFE2-7AF1F7F5B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50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445D17-712A-F3F1-3D22-23CD4549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0B544F7-A169-D550-32BD-2B1852CE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75" y="2200588"/>
            <a:ext cx="9563450" cy="372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827F0-7D82-DD58-287F-700462DE3B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Рождественский</a:t>
            </a:r>
            <a:r>
              <a:rPr lang="ru-RU" sz="2000" b="1" dirty="0"/>
              <a:t> </a:t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b="1" dirty="0"/>
              <a:t>пост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ru-RU" sz="2800" dirty="0"/>
              <a:t>28 ноября - 6 января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58462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C1C96E-756B-7087-7FDC-0C752F4A8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43" y="-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49954-6D10-359C-F957-972BAF77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82296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История возникновения поста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8A212DB-F626-B5DE-AAC2-6872E8223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724223"/>
            <a:ext cx="3916814" cy="51337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05FDD3-B28C-5D88-CE23-3D2C8063535C}"/>
              </a:ext>
            </a:extLst>
          </p:cNvPr>
          <p:cNvSpPr/>
          <p:nvPr/>
        </p:nvSpPr>
        <p:spPr>
          <a:xfrm>
            <a:off x="1" y="912865"/>
            <a:ext cx="3916814" cy="7214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Моисей получает скрижали завета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A76F59-88B8-2D1E-461A-0A61D0A55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529" y="1273591"/>
            <a:ext cx="3624127" cy="2417014"/>
          </a:xfrm>
          <a:prstGeom prst="rect">
            <a:avLst/>
          </a:prstGeom>
        </p:spPr>
      </p:pic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DC812710-008F-B812-B057-A63D763ECF9C}"/>
              </a:ext>
            </a:extLst>
          </p:cNvPr>
          <p:cNvSpPr/>
          <p:nvPr/>
        </p:nvSpPr>
        <p:spPr>
          <a:xfrm>
            <a:off x="3642473" y="1360645"/>
            <a:ext cx="4978914" cy="4828801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Пост </a:t>
            </a:r>
            <a:r>
              <a:rPr lang="ru-RU" b="1" dirty="0"/>
              <a:t>рождественской </a:t>
            </a:r>
            <a:r>
              <a:rPr lang="ru-RU" b="1" dirty="0" err="1"/>
              <a:t>четыредесятницы</a:t>
            </a:r>
            <a:r>
              <a:rPr lang="ru-RU" b="1" dirty="0"/>
              <a:t> </a:t>
            </a:r>
            <a:r>
              <a:rPr lang="ru-RU" dirty="0"/>
              <a:t>напоминает нам о посте Моисея, который, постившись сорок дней и сорок ночей, получил на каменных скрижалях начертания словес Божиих. 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А мы, постясь сорок дней, созерцаем и принимаем живое </a:t>
            </a:r>
            <a:r>
              <a:rPr lang="en-US" dirty="0"/>
              <a:t>C</a:t>
            </a:r>
            <a:r>
              <a:rPr lang="ru-RU" dirty="0" err="1"/>
              <a:t>лово</a:t>
            </a:r>
            <a:r>
              <a:rPr lang="ru-RU" dirty="0"/>
              <a:t> от Девы, начертанное не на камнях, </a:t>
            </a:r>
            <a:endParaRPr lang="en-US" dirty="0"/>
          </a:p>
          <a:p>
            <a:pPr algn="ctr"/>
            <a:r>
              <a:rPr lang="ru-RU" dirty="0"/>
              <a:t>но воплотившееся и родившиеся.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004359B-28D8-BF40-4637-39B38747D982}"/>
              </a:ext>
            </a:extLst>
          </p:cNvPr>
          <p:cNvSpPr/>
          <p:nvPr/>
        </p:nvSpPr>
        <p:spPr>
          <a:xfrm>
            <a:off x="8347046" y="3775046"/>
            <a:ext cx="3844954" cy="30829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 времени возникновения Рождественский пост — </a:t>
            </a:r>
            <a:r>
              <a:rPr lang="ru-RU" b="1" dirty="0"/>
              <a:t>один из самых древних</a:t>
            </a:r>
            <a:r>
              <a:rPr lang="ru-RU" dirty="0"/>
              <a:t>. </a:t>
            </a:r>
            <a:endParaRPr lang="en-US" dirty="0"/>
          </a:p>
          <a:p>
            <a:pPr algn="ctr"/>
            <a:r>
              <a:rPr lang="ru-RU" dirty="0"/>
              <a:t>О его существовании </a:t>
            </a:r>
            <a:r>
              <a:rPr lang="ru-RU" dirty="0" smtClean="0"/>
              <a:t>упоминает </a:t>
            </a:r>
            <a:r>
              <a:rPr lang="ru-RU" dirty="0"/>
              <a:t>уже святитель Амвросий Медиоланский </a:t>
            </a:r>
            <a:endParaRPr lang="en-US" dirty="0"/>
          </a:p>
          <a:p>
            <a:pPr algn="ctr"/>
            <a:r>
              <a:rPr lang="ru-RU" dirty="0"/>
              <a:t>(</a:t>
            </a:r>
            <a:r>
              <a:rPr lang="en-US" dirty="0"/>
              <a:t>+ </a:t>
            </a:r>
            <a:r>
              <a:rPr lang="ru-RU" dirty="0"/>
              <a:t>397 г</a:t>
            </a:r>
            <a:r>
              <a:rPr lang="en-US" dirty="0"/>
              <a:t>.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2102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55C3FE-2022-A91E-33C5-78C64F696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86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A245A-E5BF-8A21-08A3-1401BCB1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96473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/>
              <a:t>Почему рождественский пост еще называют Филипповым?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F7EAC2-037F-D3DD-49A0-EA44D3F41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23457"/>
            <a:ext cx="3558529" cy="5805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E22E6-566F-C124-E71E-059A3EB52E5F}"/>
              </a:ext>
            </a:extLst>
          </p:cNvPr>
          <p:cNvSpPr txBox="1"/>
          <p:nvPr/>
        </p:nvSpPr>
        <p:spPr>
          <a:xfrm>
            <a:off x="3017940" y="6208285"/>
            <a:ext cx="3458361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100" dirty="0"/>
              <a:t>Святой апостол Филипп. Фреска притвора монастыря </a:t>
            </a:r>
            <a:r>
              <a:rPr lang="ru-RU" sz="1100" dirty="0" err="1"/>
              <a:t>Печской</a:t>
            </a:r>
            <a:r>
              <a:rPr lang="ru-RU" sz="1100" dirty="0"/>
              <a:t> Патриархии, Косово, Сербия. XVI век.</a:t>
            </a:r>
            <a:endParaRPr lang="ru-RU" dirty="0"/>
          </a:p>
        </p:txBody>
      </p:sp>
      <p:sp>
        <p:nvSpPr>
          <p:cNvPr id="8" name="Свиток: горизонтальный 7">
            <a:extLst>
              <a:ext uri="{FF2B5EF4-FFF2-40B4-BE49-F238E27FC236}">
                <a16:creationId xmlns:a16="http://schemas.microsoft.com/office/drawing/2014/main" id="{D992B034-BF68-F7B3-2F10-A908989543E4}"/>
              </a:ext>
            </a:extLst>
          </p:cNvPr>
          <p:cNvSpPr/>
          <p:nvPr/>
        </p:nvSpPr>
        <p:spPr>
          <a:xfrm>
            <a:off x="4049885" y="964734"/>
            <a:ext cx="7996706" cy="246426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Двойное название поста объясняется просто: он начинается на следующий день после дня памяти </a:t>
            </a:r>
            <a:r>
              <a:rPr lang="ru-RU" b="1" dirty="0"/>
              <a:t>апостола Филиппа</a:t>
            </a:r>
            <a:r>
              <a:rPr lang="ru-RU" dirty="0"/>
              <a:t>, одного из 12 ближайших учеников Христа, и заканчивается </a:t>
            </a:r>
            <a:endParaRPr lang="en-US" dirty="0"/>
          </a:p>
          <a:p>
            <a:pPr algn="ctr"/>
            <a:r>
              <a:rPr lang="ru-RU" dirty="0"/>
              <a:t>в канун великого праздника Рождества Христова. </a:t>
            </a:r>
          </a:p>
          <a:p>
            <a:pPr algn="ctr"/>
            <a:r>
              <a:rPr lang="ru-RU" dirty="0"/>
              <a:t>Эти два дня как бы обрамляют собой 40-дневный период поста, отсюда и его название.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B1E3362-7C00-8607-882C-BCC4748C1CEA}"/>
              </a:ext>
            </a:extLst>
          </p:cNvPr>
          <p:cNvSpPr/>
          <p:nvPr/>
        </p:nvSpPr>
        <p:spPr>
          <a:xfrm>
            <a:off x="4049885" y="3506598"/>
            <a:ext cx="7996706" cy="25838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 ранней Церкви Филиппов пост предшествовал празднику Богоявления. Именно так — днем явления Бога в мир — называли в те времена христиане праздник </a:t>
            </a:r>
            <a:r>
              <a:rPr lang="ru-RU" dirty="0" err="1"/>
              <a:t>Рожества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О том, что Рождество и Крещение Господне первоначально были одним праздником, нам напоминает и </a:t>
            </a:r>
            <a:r>
              <a:rPr lang="ru-RU" dirty="0" smtClean="0"/>
              <a:t>устав </a:t>
            </a:r>
            <a:r>
              <a:rPr lang="ru-RU" dirty="0"/>
              <a:t>богослужения (обе службы начинаются с великой павечерницы), обоим праздникам предшествуют Царские часы. </a:t>
            </a:r>
          </a:p>
          <a:p>
            <a:pPr algn="ctr"/>
            <a:r>
              <a:rPr lang="ru-RU" dirty="0"/>
              <a:t>В канун праздника — сочельник.</a:t>
            </a:r>
          </a:p>
        </p:txBody>
      </p:sp>
    </p:spTree>
    <p:extLst>
      <p:ext uri="{BB962C8B-B14F-4D97-AF65-F5344CB8AC3E}">
        <p14:creationId xmlns:p14="http://schemas.microsoft.com/office/powerpoint/2010/main" val="97469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55C3FE-2022-A91E-33C5-78C64F696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A245A-E5BF-8A21-08A3-1401BCB1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506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Устав трапезы в Рождественский пост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6A63620-FCE4-353E-E4F0-EAEA33641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7262" r="12792"/>
          <a:stretch/>
        </p:blipFill>
        <p:spPr>
          <a:xfrm>
            <a:off x="0" y="1839574"/>
            <a:ext cx="4832058" cy="277437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090E4E-CDEC-46C4-E3B3-966C3BFB7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13823" r="2714" b="29051"/>
          <a:stretch/>
        </p:blipFill>
        <p:spPr>
          <a:xfrm>
            <a:off x="4831638" y="1839574"/>
            <a:ext cx="2596145" cy="277437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78FEBE-7EC3-5888-23DB-276443E0A9FD}"/>
              </a:ext>
            </a:extLst>
          </p:cNvPr>
          <p:cNvSpPr/>
          <p:nvPr/>
        </p:nvSpPr>
        <p:spPr>
          <a:xfrm>
            <a:off x="385070" y="1015067"/>
            <a:ext cx="6350466" cy="8245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Рождественский пост </a:t>
            </a:r>
            <a:r>
              <a:rPr lang="ru-RU" dirty="0" smtClean="0"/>
              <a:t>можно </a:t>
            </a:r>
            <a:r>
              <a:rPr lang="ru-RU" dirty="0"/>
              <a:t>разделить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/>
              <a:t>три периода.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DF01A9B-D484-AE9B-845F-59BE896A3B71}"/>
              </a:ext>
            </a:extLst>
          </p:cNvPr>
          <p:cNvSpPr/>
          <p:nvPr/>
        </p:nvSpPr>
        <p:spPr>
          <a:xfrm>
            <a:off x="7541703" y="1140904"/>
            <a:ext cx="4530055" cy="31794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Первые три недели</a:t>
            </a:r>
            <a:r>
              <a:rPr lang="ru-RU" dirty="0"/>
              <a:t>, до 19 декабря — памяти </a:t>
            </a:r>
            <a:r>
              <a:rPr lang="ru-RU" dirty="0" err="1"/>
              <a:t>свт</a:t>
            </a:r>
            <a:r>
              <a:rPr lang="ru-RU" dirty="0"/>
              <a:t>. Николы, </a:t>
            </a:r>
            <a:endParaRPr lang="en-US" dirty="0"/>
          </a:p>
          <a:p>
            <a:pPr algn="ctr"/>
            <a:r>
              <a:rPr lang="ru-RU" dirty="0" err="1"/>
              <a:t>архиеп</a:t>
            </a:r>
            <a:r>
              <a:rPr lang="ru-RU" dirty="0"/>
              <a:t>. Мир-Ликийских, чудотворца, устав пищи относительно нестрогий: в субботу, воскресенье, а также </a:t>
            </a:r>
            <a:endParaRPr lang="en-US" dirty="0"/>
          </a:p>
          <a:p>
            <a:pPr algn="ctr"/>
            <a:r>
              <a:rPr lang="ru-RU" dirty="0"/>
              <a:t>по вторникам и четвергам есть разрешение на рыбу. Понедельник, вторник, среда — пища без масла (или с растительным маслом, </a:t>
            </a:r>
            <a:endParaRPr lang="en-US" dirty="0"/>
          </a:p>
          <a:p>
            <a:pPr algn="ctr"/>
            <a:r>
              <a:rPr lang="ru-RU" dirty="0"/>
              <a:t>в зависимости от дня памяти святого).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EA93A85-EC0A-903D-804A-FB7035EC977E}"/>
              </a:ext>
            </a:extLst>
          </p:cNvPr>
          <p:cNvSpPr/>
          <p:nvPr/>
        </p:nvSpPr>
        <p:spPr>
          <a:xfrm>
            <a:off x="7051070" y="5004649"/>
            <a:ext cx="4832058" cy="12775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Последующие </a:t>
            </a:r>
            <a:r>
              <a:rPr lang="ru-RU" b="1" dirty="0"/>
              <a:t>две недели </a:t>
            </a:r>
            <a:r>
              <a:rPr lang="ru-RU" dirty="0"/>
              <a:t>рыбу позволено вкушать уже только </a:t>
            </a:r>
            <a:endParaRPr lang="en-US" dirty="0"/>
          </a:p>
          <a:p>
            <a:pPr algn="ctr"/>
            <a:r>
              <a:rPr lang="ru-RU" dirty="0"/>
              <a:t>по субботам и воскресеньям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34BE8F4-2E2A-9AF7-F92B-7E111F6D5E2B}"/>
              </a:ext>
            </a:extLst>
          </p:cNvPr>
          <p:cNvSpPr/>
          <p:nvPr/>
        </p:nvSpPr>
        <p:spPr>
          <a:xfrm>
            <a:off x="146685" y="4892589"/>
            <a:ext cx="6360254" cy="14285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Последние </a:t>
            </a:r>
            <a:r>
              <a:rPr lang="ru-RU" b="1" dirty="0"/>
              <a:t>5 дней</a:t>
            </a:r>
            <a:r>
              <a:rPr lang="ru-RU" dirty="0"/>
              <a:t>, в </a:t>
            </a:r>
            <a:r>
              <a:rPr lang="ru-RU" dirty="0" err="1"/>
              <a:t>предпразднество</a:t>
            </a:r>
            <a:r>
              <a:rPr lang="ru-RU" dirty="0"/>
              <a:t> </a:t>
            </a:r>
            <a:r>
              <a:rPr lang="ru-RU" dirty="0" err="1"/>
              <a:t>Рожества</a:t>
            </a:r>
            <a:r>
              <a:rPr lang="ru-RU" dirty="0"/>
              <a:t> Христова, устав по своей строгости совпадает </a:t>
            </a:r>
            <a:endParaRPr lang="en-US" dirty="0"/>
          </a:p>
          <a:p>
            <a:pPr algn="ctr"/>
            <a:r>
              <a:rPr lang="ru-RU" dirty="0"/>
              <a:t>с Великим постом.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F0BD3C2-EED5-484B-8A4B-C427B160630D}"/>
              </a:ext>
            </a:extLst>
          </p:cNvPr>
          <p:cNvCxnSpPr/>
          <p:nvPr/>
        </p:nvCxnSpPr>
        <p:spPr>
          <a:xfrm>
            <a:off x="9739618" y="4320330"/>
            <a:ext cx="0" cy="68431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1E30CCC-8840-4188-AFFB-34DB6636230E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6506939" y="5606846"/>
            <a:ext cx="544131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23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55C3FE-2022-A91E-33C5-78C64F696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71" y="96437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A245A-E5BF-8A21-08A3-1401BCB1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59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/>
              <a:t>Праздники во время Рождественского поста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67544-787D-D93B-060D-0C4085D1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418" y="3174830"/>
            <a:ext cx="2418001" cy="3173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666A1F-CB1C-0056-B37E-0E7934D16715}"/>
              </a:ext>
            </a:extLst>
          </p:cNvPr>
          <p:cNvSpPr txBox="1"/>
          <p:nvPr/>
        </p:nvSpPr>
        <p:spPr>
          <a:xfrm>
            <a:off x="2356226" y="5252859"/>
            <a:ext cx="250608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Введение во храм. Из праздничного чина. Ок. 1497 г. Кирилло-Белозерский историко-архитектурный и художественный музей-заповедник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76CC13F-A42D-1929-32C1-3C2F8E4D2358}"/>
              </a:ext>
            </a:extLst>
          </p:cNvPr>
          <p:cNvSpPr/>
          <p:nvPr/>
        </p:nvSpPr>
        <p:spPr>
          <a:xfrm>
            <a:off x="-16777" y="645952"/>
            <a:ext cx="2540460" cy="21584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Введение во храм Пресвятой Богородицы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4 декабря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504D91-C82D-A719-5F6C-8432E9134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224" y="2902130"/>
            <a:ext cx="2919336" cy="1696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BF3773-0A10-A8F7-CE54-4A1690ECBAE3}"/>
              </a:ext>
            </a:extLst>
          </p:cNvPr>
          <p:cNvSpPr txBox="1"/>
          <p:nvPr/>
        </p:nvSpPr>
        <p:spPr>
          <a:xfrm>
            <a:off x="2447435" y="4614863"/>
            <a:ext cx="26710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/>
              <a:t>В.А. Серов. Въезд Александра Невского в Псков после Ледового побоища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E7E890-01F9-0E17-17A2-9C96CE413B2F}"/>
              </a:ext>
            </a:extLst>
          </p:cNvPr>
          <p:cNvSpPr/>
          <p:nvPr/>
        </p:nvSpPr>
        <p:spPr>
          <a:xfrm>
            <a:off x="2523682" y="645952"/>
            <a:ext cx="2503224" cy="21584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Память святого благоверного князя </a:t>
            </a:r>
            <a:r>
              <a:rPr lang="ru-RU" b="1" dirty="0"/>
              <a:t>Александра Невского</a:t>
            </a:r>
          </a:p>
          <a:p>
            <a:pPr algn="ctr"/>
            <a:r>
              <a:rPr lang="ru-RU" dirty="0"/>
              <a:t> </a:t>
            </a:r>
          </a:p>
          <a:p>
            <a:pPr algn="ctr"/>
            <a:r>
              <a:rPr lang="ru-RU" dirty="0"/>
              <a:t>6 декабря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FDFB31-81A1-F91B-2007-1DC10F11E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3133" y="3737510"/>
            <a:ext cx="2506086" cy="30108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E0F743-2BC1-7890-83C3-5E4321E9F774}"/>
              </a:ext>
            </a:extLst>
          </p:cNvPr>
          <p:cNvSpPr txBox="1"/>
          <p:nvPr/>
        </p:nvSpPr>
        <p:spPr>
          <a:xfrm>
            <a:off x="3130993" y="6723961"/>
            <a:ext cx="38253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Богоматерь Знамение. Россия. Конец XVI века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174F97-F1FF-860E-4575-2423F197E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582" y="3032051"/>
            <a:ext cx="2170636" cy="267093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713121-337E-7E2B-064B-077C63E7B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1261" y="2902130"/>
            <a:ext cx="2577386" cy="33568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C9AA96-2A1D-B861-AE06-9753FD3FBD57}"/>
              </a:ext>
            </a:extLst>
          </p:cNvPr>
          <p:cNvSpPr txBox="1"/>
          <p:nvPr/>
        </p:nvSpPr>
        <p:spPr>
          <a:xfrm>
            <a:off x="9492071" y="6258931"/>
            <a:ext cx="250608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Икона на Никольской башне Московского Кремля. Конец XV — начало XVI века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5B20A9A-0C8F-0835-4C8E-9F1BC83E2943}"/>
              </a:ext>
            </a:extLst>
          </p:cNvPr>
          <p:cNvSpPr/>
          <p:nvPr/>
        </p:nvSpPr>
        <p:spPr>
          <a:xfrm>
            <a:off x="5035370" y="645952"/>
            <a:ext cx="2405741" cy="21421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Праздник иконы Богородицы «</a:t>
            </a:r>
            <a:r>
              <a:rPr lang="ru-RU" b="1" dirty="0"/>
              <a:t>Знамение</a:t>
            </a:r>
            <a:r>
              <a:rPr lang="ru-RU" dirty="0"/>
              <a:t>»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10 декабря </a:t>
            </a:r>
          </a:p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1D3B835-786A-5E87-0DD9-430349C6BC8B}"/>
              </a:ext>
            </a:extLst>
          </p:cNvPr>
          <p:cNvSpPr/>
          <p:nvPr/>
        </p:nvSpPr>
        <p:spPr>
          <a:xfrm>
            <a:off x="9904545" y="645952"/>
            <a:ext cx="2304232" cy="21421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Память </a:t>
            </a:r>
            <a:r>
              <a:rPr lang="ru-RU" dirty="0"/>
              <a:t>святителя </a:t>
            </a:r>
            <a:r>
              <a:rPr lang="ru-RU" b="1" dirty="0"/>
              <a:t>Николы Чудотворца</a:t>
            </a:r>
            <a:r>
              <a:rPr lang="ru-RU" dirty="0"/>
              <a:t>, архиепископа Мир-Ликийских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19 декабря</a:t>
            </a:r>
          </a:p>
          <a:p>
            <a:pPr algn="ctr"/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15DE91-60D8-84F0-1A7D-5EEB91A08590}"/>
              </a:ext>
            </a:extLst>
          </p:cNvPr>
          <p:cNvSpPr/>
          <p:nvPr/>
        </p:nvSpPr>
        <p:spPr>
          <a:xfrm>
            <a:off x="7449424" y="654090"/>
            <a:ext cx="2506086" cy="2133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Память священномученика и исповедника протопопа </a:t>
            </a:r>
            <a:r>
              <a:rPr lang="ru-RU" b="1" dirty="0"/>
              <a:t>Аввакума 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15 декабря</a:t>
            </a:r>
          </a:p>
        </p:txBody>
      </p:sp>
    </p:spTree>
    <p:extLst>
      <p:ext uri="{BB962C8B-B14F-4D97-AF65-F5344CB8AC3E}">
        <p14:creationId xmlns:p14="http://schemas.microsoft.com/office/powerpoint/2010/main" val="2930332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55C3FE-2022-A91E-33C5-78C64F696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A245A-E5BF-8A21-08A3-1401BCB1C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415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/>
              <a:t>Особый день накануне великого праздника – 6 января, </a:t>
            </a:r>
            <a:r>
              <a:rPr lang="ru-RU" sz="3600" b="1" dirty="0"/>
              <a:t>Рождественский сочельник</a:t>
            </a:r>
            <a:r>
              <a:rPr lang="ru-RU" sz="36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95509C-FDF7-06F9-010C-788CAA628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8" y="1308683"/>
            <a:ext cx="6824071" cy="554931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 По сложившейся благочестивой традиции, этот день блюдут особенно строго и не садятся за трапезу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до появления «первой звезды».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Богослужебный устав повелевает совершать в этот день литургию уже на закате дня. После причащения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или вкушения </a:t>
            </a:r>
            <a:r>
              <a:rPr lang="ru-RU" dirty="0" err="1"/>
              <a:t>просфиры</a:t>
            </a:r>
            <a:r>
              <a:rPr lang="ru-RU" dirty="0"/>
              <a:t> наши предки садились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за скромную трапезу. </a:t>
            </a:r>
          </a:p>
          <a:p>
            <a:pPr marL="0" indent="0">
              <a:buNone/>
            </a:pPr>
            <a:r>
              <a:rPr lang="ru-RU" dirty="0"/>
              <a:t>Так с молитвой и благоговением вспоминаем мы явление Вифлеемской звезды, проводившей восточных волхвов к яслям рожденного Богомладенца.</a:t>
            </a:r>
          </a:p>
          <a:p>
            <a:pPr marL="0" indent="0" algn="ctr">
              <a:buNone/>
            </a:pPr>
            <a:r>
              <a:rPr lang="ru-RU" b="1" dirty="0"/>
              <a:t> Сочиво </a:t>
            </a:r>
            <a:r>
              <a:rPr lang="ru-RU" dirty="0"/>
              <a:t>— это постное блюдо, которое чаще всего готовится из пшеницы или риса с медом и фруктами. </a:t>
            </a:r>
            <a:r>
              <a:rPr lang="ru-RU" i="1" dirty="0"/>
              <a:t>Сочивом</a:t>
            </a:r>
            <a:r>
              <a:rPr lang="ru-RU" dirty="0"/>
              <a:t> называли раньше не только кашу и всякую постную пищу, но еще и сок; или, как говорили, «молоко» разных семян: маковое, конопляное, подсолнечное, горчичное, миндальное и другие.</a:t>
            </a:r>
            <a:endParaRPr lang="ru-RU" b="1" dirty="0"/>
          </a:p>
          <a:p>
            <a:pPr marL="0" indent="0" algn="ctr">
              <a:buNone/>
            </a:pPr>
            <a:r>
              <a:rPr lang="ru-RU" dirty="0"/>
              <a:t>Отсюда и название этого дня — </a:t>
            </a:r>
            <a:r>
              <a:rPr lang="ru-RU" b="1" dirty="0"/>
              <a:t>сочельник.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A31702-6FBE-4FDB-7B66-9419A31F4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720" y="1241573"/>
            <a:ext cx="4907280" cy="36804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985ECE-F8B2-5CEB-C5B4-5AFC5692E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00" y="4052951"/>
            <a:ext cx="4831182" cy="34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19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Другая 65">
      <a:dk1>
        <a:srgbClr val="021828"/>
      </a:dk1>
      <a:lt1>
        <a:srgbClr val="B8C2E9"/>
      </a:lt1>
      <a:dk2>
        <a:srgbClr val="31479F"/>
      </a:dk2>
      <a:lt2>
        <a:srgbClr val="B4DCFA"/>
      </a:lt2>
      <a:accent1>
        <a:srgbClr val="4FACF3"/>
      </a:accent1>
      <a:accent2>
        <a:srgbClr val="A2AFE2"/>
      </a:accent2>
      <a:accent3>
        <a:srgbClr val="5967AF"/>
      </a:accent3>
      <a:accent4>
        <a:srgbClr val="7487D4"/>
      </a:accent4>
      <a:accent5>
        <a:srgbClr val="9DE1CE"/>
      </a:accent5>
      <a:accent6>
        <a:srgbClr val="9BCAE3"/>
      </a:accent6>
      <a:hlink>
        <a:srgbClr val="BBE8DD"/>
      </a:hlink>
      <a:folHlink>
        <a:srgbClr val="BCDCEC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585</Words>
  <Application>Microsoft Office PowerPoint</Application>
  <PresentationFormat>Широкоэкранный</PresentationFormat>
  <Paragraphs>55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Century Gothic</vt:lpstr>
      <vt:lpstr>Garamond</vt:lpstr>
      <vt:lpstr>Савон</vt:lpstr>
      <vt:lpstr>  Рождественский   пост   28 ноября - 6 января</vt:lpstr>
      <vt:lpstr>История возникновения поста </vt:lpstr>
      <vt:lpstr>Почему рождественский пост еще называют Филипповым?</vt:lpstr>
      <vt:lpstr>Устав трапезы в Рождественский пост</vt:lpstr>
      <vt:lpstr>Праздники во время Рождественского поста</vt:lpstr>
      <vt:lpstr>Особый день накануне великого праздника – 6 января, Рождественский сочельник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Рождественский пост  28 ноября- 6 января</dc:title>
  <dc:creator>анастасия песчаненко</dc:creator>
  <cp:lastModifiedBy>RePack by Diakov</cp:lastModifiedBy>
  <cp:revision>23</cp:revision>
  <dcterms:created xsi:type="dcterms:W3CDTF">2022-11-22T12:57:12Z</dcterms:created>
  <dcterms:modified xsi:type="dcterms:W3CDTF">2025-02-22T08:52:32Z</dcterms:modified>
</cp:coreProperties>
</file>